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96" r:id="rId3"/>
  </p:sldMasterIdLst>
  <p:notesMasterIdLst>
    <p:notesMasterId r:id="rId23"/>
  </p:notesMasterIdLst>
  <p:sldIdLst>
    <p:sldId id="596" r:id="rId4"/>
    <p:sldId id="772" r:id="rId5"/>
    <p:sldId id="726" r:id="rId6"/>
    <p:sldId id="264" r:id="rId7"/>
    <p:sldId id="374" r:id="rId8"/>
    <p:sldId id="709" r:id="rId9"/>
    <p:sldId id="797" r:id="rId10"/>
    <p:sldId id="798" r:id="rId11"/>
    <p:sldId id="803" r:id="rId12"/>
    <p:sldId id="799" r:id="rId13"/>
    <p:sldId id="800" r:id="rId14"/>
    <p:sldId id="801" r:id="rId15"/>
    <p:sldId id="802" r:id="rId16"/>
    <p:sldId id="777" r:id="rId17"/>
    <p:sldId id="315" r:id="rId18"/>
    <p:sldId id="778" r:id="rId19"/>
    <p:sldId id="804" r:id="rId20"/>
    <p:sldId id="805" r:id="rId21"/>
    <p:sldId id="806" r:id="rId22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26A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53" autoAdjust="0"/>
    <p:restoredTop sz="61857" autoAdjust="0"/>
  </p:normalViewPr>
  <p:slideViewPr>
    <p:cSldViewPr>
      <p:cViewPr varScale="1">
        <p:scale>
          <a:sx n="70" d="100"/>
          <a:sy n="70" d="100"/>
        </p:scale>
        <p:origin x="1512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0BBCA6-5AB1-416A-9DDD-E22E97D43CE9}" type="doc">
      <dgm:prSet loTypeId="urn:microsoft.com/office/officeart/2005/8/layout/hierarchy6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8F9858E-EB00-466F-A79B-6972ED4693AE}">
      <dgm:prSet phldrT="[Texto]"/>
      <dgm:spPr/>
      <dgm:t>
        <a:bodyPr/>
        <a:lstStyle/>
        <a:p>
          <a:r>
            <a:rPr lang="es-ES" dirty="0" err="1"/>
            <a:t>Better</a:t>
          </a:r>
          <a:r>
            <a:rPr lang="es-ES" dirty="0"/>
            <a:t> Software </a:t>
          </a:r>
          <a:r>
            <a:rPr lang="es-ES" dirty="0" err="1"/>
            <a:t>Faster</a:t>
          </a:r>
          <a:endParaRPr lang="es-ES" dirty="0"/>
        </a:p>
      </dgm:t>
    </dgm:pt>
    <dgm:pt modelId="{453B2276-FD62-4AFD-A774-A2B87FC8FF57}" type="parTrans" cxnId="{A78C8F2F-AA80-4F25-BAE9-A61B24B09AF7}">
      <dgm:prSet/>
      <dgm:spPr/>
      <dgm:t>
        <a:bodyPr/>
        <a:lstStyle/>
        <a:p>
          <a:endParaRPr lang="es-ES"/>
        </a:p>
      </dgm:t>
    </dgm:pt>
    <dgm:pt modelId="{4A7F8D5F-9B97-4A17-AA74-B651CF3A658E}" type="sibTrans" cxnId="{A78C8F2F-AA80-4F25-BAE9-A61B24B09AF7}">
      <dgm:prSet/>
      <dgm:spPr/>
      <dgm:t>
        <a:bodyPr/>
        <a:lstStyle/>
        <a:p>
          <a:endParaRPr lang="es-ES"/>
        </a:p>
      </dgm:t>
    </dgm:pt>
    <dgm:pt modelId="{F3954D0C-3005-4A42-9C3B-56D8B6FD4FCA}">
      <dgm:prSet phldrT="[Texto]" custT="1"/>
      <dgm:spPr/>
      <dgm:t>
        <a:bodyPr/>
        <a:lstStyle/>
        <a:p>
          <a:r>
            <a:rPr lang="es-ES" dirty="0"/>
            <a:t>Core MDE </a:t>
          </a:r>
        </a:p>
      </dgm:t>
    </dgm:pt>
    <dgm:pt modelId="{2529A1E0-30BE-4A66-A260-945DA4408D8C}" type="parTrans" cxnId="{CB44DA65-C005-4413-A68C-0C276BA88368}">
      <dgm:prSet/>
      <dgm:spPr/>
      <dgm:t>
        <a:bodyPr/>
        <a:lstStyle/>
        <a:p>
          <a:endParaRPr lang="es-ES"/>
        </a:p>
      </dgm:t>
    </dgm:pt>
    <dgm:pt modelId="{291B5F21-DC5F-41B8-872B-787741FA7D56}" type="sibTrans" cxnId="{CB44DA65-C005-4413-A68C-0C276BA88368}">
      <dgm:prSet/>
      <dgm:spPr/>
      <dgm:t>
        <a:bodyPr/>
        <a:lstStyle/>
        <a:p>
          <a:endParaRPr lang="es-ES"/>
        </a:p>
      </dgm:t>
    </dgm:pt>
    <dgm:pt modelId="{6707F554-9F87-4420-BE5F-592E0B98F8F4}">
      <dgm:prSet phldrT="[Texto]"/>
      <dgm:spPr/>
      <dgm:t>
        <a:bodyPr/>
        <a:lstStyle/>
        <a:p>
          <a:r>
            <a:rPr lang="es-ES" dirty="0"/>
            <a:t>Artificial </a:t>
          </a:r>
          <a:r>
            <a:rPr lang="es-ES" dirty="0" err="1"/>
            <a:t>Intelligence</a:t>
          </a:r>
          <a:endParaRPr lang="es-ES" dirty="0"/>
        </a:p>
      </dgm:t>
    </dgm:pt>
    <dgm:pt modelId="{D73BF559-7BEC-44A8-9AC9-0923AFAB9918}" type="parTrans" cxnId="{F023B0AF-1A38-4600-808E-91B0CF83DC68}">
      <dgm:prSet/>
      <dgm:spPr/>
      <dgm:t>
        <a:bodyPr/>
        <a:lstStyle/>
        <a:p>
          <a:endParaRPr lang="es-ES"/>
        </a:p>
      </dgm:t>
    </dgm:pt>
    <dgm:pt modelId="{292938B7-A7A7-4342-BA13-7098EBCF277C}" type="sibTrans" cxnId="{F023B0AF-1A38-4600-808E-91B0CF83DC68}">
      <dgm:prSet/>
      <dgm:spPr/>
      <dgm:t>
        <a:bodyPr/>
        <a:lstStyle/>
        <a:p>
          <a:endParaRPr lang="es-ES"/>
        </a:p>
      </dgm:t>
    </dgm:pt>
    <dgm:pt modelId="{14BA5787-1FF8-4017-ABBA-4F3AD5A7950F}">
      <dgm:prSet phldrT="[Texto]"/>
      <dgm:spPr/>
      <dgm:t>
        <a:bodyPr/>
        <a:lstStyle/>
        <a:p>
          <a:r>
            <a:rPr lang="es-ES" dirty="0"/>
            <a:t>Open </a:t>
          </a:r>
          <a:r>
            <a:rPr lang="es-ES" dirty="0" err="1"/>
            <a:t>Source</a:t>
          </a:r>
          <a:r>
            <a:rPr lang="es-ES" dirty="0"/>
            <a:t> + Open Data</a:t>
          </a:r>
        </a:p>
      </dgm:t>
    </dgm:pt>
    <dgm:pt modelId="{32E4B0D3-6DDA-48F3-883D-B08014F538A0}" type="parTrans" cxnId="{0943C324-6C00-4046-82C1-F61AD644642C}">
      <dgm:prSet/>
      <dgm:spPr/>
      <dgm:t>
        <a:bodyPr/>
        <a:lstStyle/>
        <a:p>
          <a:endParaRPr lang="en-US"/>
        </a:p>
      </dgm:t>
    </dgm:pt>
    <dgm:pt modelId="{E3118A6D-DA1B-42D1-BE56-9353ED525E80}" type="sibTrans" cxnId="{0943C324-6C00-4046-82C1-F61AD644642C}">
      <dgm:prSet/>
      <dgm:spPr/>
      <dgm:t>
        <a:bodyPr/>
        <a:lstStyle/>
        <a:p>
          <a:endParaRPr lang="en-US"/>
        </a:p>
      </dgm:t>
    </dgm:pt>
    <dgm:pt modelId="{AB4B5E07-B076-4B4A-A217-AD790DC63BD8}" type="pres">
      <dgm:prSet presAssocID="{B00BBCA6-5AB1-416A-9DDD-E22E97D43CE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FA59734-B99E-461A-A80F-519A8522B050}" type="pres">
      <dgm:prSet presAssocID="{B00BBCA6-5AB1-416A-9DDD-E22E97D43CE9}" presName="hierFlow" presStyleCnt="0"/>
      <dgm:spPr/>
    </dgm:pt>
    <dgm:pt modelId="{4CC02694-C49E-49ED-B61F-00783D77B98B}" type="pres">
      <dgm:prSet presAssocID="{B00BBCA6-5AB1-416A-9DDD-E22E97D43CE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8702AC4-4D01-41CA-B84A-DDF0B2E2A127}" type="pres">
      <dgm:prSet presAssocID="{48F9858E-EB00-466F-A79B-6972ED4693AE}" presName="Name14" presStyleCnt="0"/>
      <dgm:spPr/>
    </dgm:pt>
    <dgm:pt modelId="{CC25EDA7-B14F-4E5A-8AF9-382C1331AEF1}" type="pres">
      <dgm:prSet presAssocID="{48F9858E-EB00-466F-A79B-6972ED4693AE}" presName="level1Shape" presStyleLbl="node0" presStyleIdx="0" presStyleCnt="1">
        <dgm:presLayoutVars>
          <dgm:chPref val="3"/>
        </dgm:presLayoutVars>
      </dgm:prSet>
      <dgm:spPr/>
    </dgm:pt>
    <dgm:pt modelId="{D5604FE4-5860-42DB-8B34-D35A7DACAF3B}" type="pres">
      <dgm:prSet presAssocID="{48F9858E-EB00-466F-A79B-6972ED4693AE}" presName="hierChild2" presStyleCnt="0"/>
      <dgm:spPr/>
    </dgm:pt>
    <dgm:pt modelId="{7A6BA6BB-867C-4EA3-8F0F-6EE49924608D}" type="pres">
      <dgm:prSet presAssocID="{2529A1E0-30BE-4A66-A260-945DA4408D8C}" presName="Name19" presStyleLbl="parChTrans1D2" presStyleIdx="0" presStyleCnt="3"/>
      <dgm:spPr/>
    </dgm:pt>
    <dgm:pt modelId="{CBE448D2-7ED4-4E79-9DFB-701D8CC71CB6}" type="pres">
      <dgm:prSet presAssocID="{F3954D0C-3005-4A42-9C3B-56D8B6FD4FCA}" presName="Name21" presStyleCnt="0"/>
      <dgm:spPr/>
    </dgm:pt>
    <dgm:pt modelId="{6DB3A78C-0C09-4885-AB6F-40FBFC27E43B}" type="pres">
      <dgm:prSet presAssocID="{F3954D0C-3005-4A42-9C3B-56D8B6FD4FCA}" presName="level2Shape" presStyleLbl="node2" presStyleIdx="0" presStyleCnt="3"/>
      <dgm:spPr/>
    </dgm:pt>
    <dgm:pt modelId="{B98862F7-447E-4A1C-ACF3-8FC4444C7BEC}" type="pres">
      <dgm:prSet presAssocID="{F3954D0C-3005-4A42-9C3B-56D8B6FD4FCA}" presName="hierChild3" presStyleCnt="0"/>
      <dgm:spPr/>
    </dgm:pt>
    <dgm:pt modelId="{53E079E1-A5F4-4D0A-BF27-B5794D855059}" type="pres">
      <dgm:prSet presAssocID="{D73BF559-7BEC-44A8-9AC9-0923AFAB9918}" presName="Name19" presStyleLbl="parChTrans1D2" presStyleIdx="1" presStyleCnt="3"/>
      <dgm:spPr/>
    </dgm:pt>
    <dgm:pt modelId="{97CCA257-2BCB-4075-A878-82F751BFC72C}" type="pres">
      <dgm:prSet presAssocID="{6707F554-9F87-4420-BE5F-592E0B98F8F4}" presName="Name21" presStyleCnt="0"/>
      <dgm:spPr/>
    </dgm:pt>
    <dgm:pt modelId="{5BC29E5B-D2DD-4FA9-A8BD-5E4CE28E768A}" type="pres">
      <dgm:prSet presAssocID="{6707F554-9F87-4420-BE5F-592E0B98F8F4}" presName="level2Shape" presStyleLbl="node2" presStyleIdx="1" presStyleCnt="3"/>
      <dgm:spPr/>
    </dgm:pt>
    <dgm:pt modelId="{9ECBEB39-AFCB-4B67-BAFD-C09CED0A0E7F}" type="pres">
      <dgm:prSet presAssocID="{6707F554-9F87-4420-BE5F-592E0B98F8F4}" presName="hierChild3" presStyleCnt="0"/>
      <dgm:spPr/>
    </dgm:pt>
    <dgm:pt modelId="{A8FE1037-E67F-4A09-9810-BBFD29B1CE90}" type="pres">
      <dgm:prSet presAssocID="{32E4B0D3-6DDA-48F3-883D-B08014F538A0}" presName="Name19" presStyleLbl="parChTrans1D2" presStyleIdx="2" presStyleCnt="3"/>
      <dgm:spPr/>
    </dgm:pt>
    <dgm:pt modelId="{CC59AAC5-CC58-4203-AFFE-130CAF5DFCE6}" type="pres">
      <dgm:prSet presAssocID="{14BA5787-1FF8-4017-ABBA-4F3AD5A7950F}" presName="Name21" presStyleCnt="0"/>
      <dgm:spPr/>
    </dgm:pt>
    <dgm:pt modelId="{16A7B727-819A-4095-B750-98EF3F5D1A5B}" type="pres">
      <dgm:prSet presAssocID="{14BA5787-1FF8-4017-ABBA-4F3AD5A7950F}" presName="level2Shape" presStyleLbl="node2" presStyleIdx="2" presStyleCnt="3"/>
      <dgm:spPr/>
    </dgm:pt>
    <dgm:pt modelId="{FED69B45-3537-4610-BDFA-CA7D3F0C4300}" type="pres">
      <dgm:prSet presAssocID="{14BA5787-1FF8-4017-ABBA-4F3AD5A7950F}" presName="hierChild3" presStyleCnt="0"/>
      <dgm:spPr/>
    </dgm:pt>
    <dgm:pt modelId="{07491E61-272F-49F3-A855-E1969EA5AA5D}" type="pres">
      <dgm:prSet presAssocID="{B00BBCA6-5AB1-416A-9DDD-E22E97D43CE9}" presName="bgShapesFlow" presStyleCnt="0"/>
      <dgm:spPr/>
    </dgm:pt>
  </dgm:ptLst>
  <dgm:cxnLst>
    <dgm:cxn modelId="{C8E35100-880A-4821-A4AE-40D7E2702388}" type="presOf" srcId="{2529A1E0-30BE-4A66-A260-945DA4408D8C}" destId="{7A6BA6BB-867C-4EA3-8F0F-6EE49924608D}" srcOrd="0" destOrd="0" presId="urn:microsoft.com/office/officeart/2005/8/layout/hierarchy6"/>
    <dgm:cxn modelId="{A7A2ED15-D561-4AD5-9987-A4B4D053804D}" type="presOf" srcId="{14BA5787-1FF8-4017-ABBA-4F3AD5A7950F}" destId="{16A7B727-819A-4095-B750-98EF3F5D1A5B}" srcOrd="0" destOrd="0" presId="urn:microsoft.com/office/officeart/2005/8/layout/hierarchy6"/>
    <dgm:cxn modelId="{0943C324-6C00-4046-82C1-F61AD644642C}" srcId="{48F9858E-EB00-466F-A79B-6972ED4693AE}" destId="{14BA5787-1FF8-4017-ABBA-4F3AD5A7950F}" srcOrd="2" destOrd="0" parTransId="{32E4B0D3-6DDA-48F3-883D-B08014F538A0}" sibTransId="{E3118A6D-DA1B-42D1-BE56-9353ED525E80}"/>
    <dgm:cxn modelId="{A78C8F2F-AA80-4F25-BAE9-A61B24B09AF7}" srcId="{B00BBCA6-5AB1-416A-9DDD-E22E97D43CE9}" destId="{48F9858E-EB00-466F-A79B-6972ED4693AE}" srcOrd="0" destOrd="0" parTransId="{453B2276-FD62-4AFD-A774-A2B87FC8FF57}" sibTransId="{4A7F8D5F-9B97-4A17-AA74-B651CF3A658E}"/>
    <dgm:cxn modelId="{CB44DA65-C005-4413-A68C-0C276BA88368}" srcId="{48F9858E-EB00-466F-A79B-6972ED4693AE}" destId="{F3954D0C-3005-4A42-9C3B-56D8B6FD4FCA}" srcOrd="0" destOrd="0" parTransId="{2529A1E0-30BE-4A66-A260-945DA4408D8C}" sibTransId="{291B5F21-DC5F-41B8-872B-787741FA7D56}"/>
    <dgm:cxn modelId="{E9C13551-3F73-4872-A024-56996F389126}" type="presOf" srcId="{B00BBCA6-5AB1-416A-9DDD-E22E97D43CE9}" destId="{AB4B5E07-B076-4B4A-A217-AD790DC63BD8}" srcOrd="0" destOrd="0" presId="urn:microsoft.com/office/officeart/2005/8/layout/hierarchy6"/>
    <dgm:cxn modelId="{78A034AA-3A09-4493-8C34-81C2A6CA6EF6}" type="presOf" srcId="{F3954D0C-3005-4A42-9C3B-56D8B6FD4FCA}" destId="{6DB3A78C-0C09-4885-AB6F-40FBFC27E43B}" srcOrd="0" destOrd="0" presId="urn:microsoft.com/office/officeart/2005/8/layout/hierarchy6"/>
    <dgm:cxn modelId="{F023B0AF-1A38-4600-808E-91B0CF83DC68}" srcId="{48F9858E-EB00-466F-A79B-6972ED4693AE}" destId="{6707F554-9F87-4420-BE5F-592E0B98F8F4}" srcOrd="1" destOrd="0" parTransId="{D73BF559-7BEC-44A8-9AC9-0923AFAB9918}" sibTransId="{292938B7-A7A7-4342-BA13-7098EBCF277C}"/>
    <dgm:cxn modelId="{D9A218C1-9FEE-4749-BA5D-7F87D643919C}" type="presOf" srcId="{48F9858E-EB00-466F-A79B-6972ED4693AE}" destId="{CC25EDA7-B14F-4E5A-8AF9-382C1331AEF1}" srcOrd="0" destOrd="0" presId="urn:microsoft.com/office/officeart/2005/8/layout/hierarchy6"/>
    <dgm:cxn modelId="{B8F070C6-336D-48E6-811C-A05438180500}" type="presOf" srcId="{D73BF559-7BEC-44A8-9AC9-0923AFAB9918}" destId="{53E079E1-A5F4-4D0A-BF27-B5794D855059}" srcOrd="0" destOrd="0" presId="urn:microsoft.com/office/officeart/2005/8/layout/hierarchy6"/>
    <dgm:cxn modelId="{FDD77FD0-BE99-412B-9D42-1543983A890D}" type="presOf" srcId="{6707F554-9F87-4420-BE5F-592E0B98F8F4}" destId="{5BC29E5B-D2DD-4FA9-A8BD-5E4CE28E768A}" srcOrd="0" destOrd="0" presId="urn:microsoft.com/office/officeart/2005/8/layout/hierarchy6"/>
    <dgm:cxn modelId="{7146F0FF-E2E0-4E91-91CB-038E21CB4DF0}" type="presOf" srcId="{32E4B0D3-6DDA-48F3-883D-B08014F538A0}" destId="{A8FE1037-E67F-4A09-9810-BBFD29B1CE90}" srcOrd="0" destOrd="0" presId="urn:microsoft.com/office/officeart/2005/8/layout/hierarchy6"/>
    <dgm:cxn modelId="{516AFD4E-77A3-470E-AC25-8CBB95A8B5ED}" type="presParOf" srcId="{AB4B5E07-B076-4B4A-A217-AD790DC63BD8}" destId="{EFA59734-B99E-461A-A80F-519A8522B050}" srcOrd="0" destOrd="0" presId="urn:microsoft.com/office/officeart/2005/8/layout/hierarchy6"/>
    <dgm:cxn modelId="{BFBE1B51-4E36-4CF8-A1ED-D4362B89BF79}" type="presParOf" srcId="{EFA59734-B99E-461A-A80F-519A8522B050}" destId="{4CC02694-C49E-49ED-B61F-00783D77B98B}" srcOrd="0" destOrd="0" presId="urn:microsoft.com/office/officeart/2005/8/layout/hierarchy6"/>
    <dgm:cxn modelId="{06BD6452-3BFD-446A-85BA-9B091C3AAD9B}" type="presParOf" srcId="{4CC02694-C49E-49ED-B61F-00783D77B98B}" destId="{48702AC4-4D01-41CA-B84A-DDF0B2E2A127}" srcOrd="0" destOrd="0" presId="urn:microsoft.com/office/officeart/2005/8/layout/hierarchy6"/>
    <dgm:cxn modelId="{490F6BA8-445C-4DCB-B3AA-6DEFA255BC7D}" type="presParOf" srcId="{48702AC4-4D01-41CA-B84A-DDF0B2E2A127}" destId="{CC25EDA7-B14F-4E5A-8AF9-382C1331AEF1}" srcOrd="0" destOrd="0" presId="urn:microsoft.com/office/officeart/2005/8/layout/hierarchy6"/>
    <dgm:cxn modelId="{381206FA-B881-40A6-8D5B-BB48A071CE5D}" type="presParOf" srcId="{48702AC4-4D01-41CA-B84A-DDF0B2E2A127}" destId="{D5604FE4-5860-42DB-8B34-D35A7DACAF3B}" srcOrd="1" destOrd="0" presId="urn:microsoft.com/office/officeart/2005/8/layout/hierarchy6"/>
    <dgm:cxn modelId="{09F5BDA7-293C-43DF-B786-6387462162BD}" type="presParOf" srcId="{D5604FE4-5860-42DB-8B34-D35A7DACAF3B}" destId="{7A6BA6BB-867C-4EA3-8F0F-6EE49924608D}" srcOrd="0" destOrd="0" presId="urn:microsoft.com/office/officeart/2005/8/layout/hierarchy6"/>
    <dgm:cxn modelId="{680D7A7A-7509-49B0-AA02-6A42EC420E76}" type="presParOf" srcId="{D5604FE4-5860-42DB-8B34-D35A7DACAF3B}" destId="{CBE448D2-7ED4-4E79-9DFB-701D8CC71CB6}" srcOrd="1" destOrd="0" presId="urn:microsoft.com/office/officeart/2005/8/layout/hierarchy6"/>
    <dgm:cxn modelId="{EAADDF3B-7187-4F67-8E28-EB604DDE3AE6}" type="presParOf" srcId="{CBE448D2-7ED4-4E79-9DFB-701D8CC71CB6}" destId="{6DB3A78C-0C09-4885-AB6F-40FBFC27E43B}" srcOrd="0" destOrd="0" presId="urn:microsoft.com/office/officeart/2005/8/layout/hierarchy6"/>
    <dgm:cxn modelId="{600A23A3-C535-41DB-8412-744B2EF5A821}" type="presParOf" srcId="{CBE448D2-7ED4-4E79-9DFB-701D8CC71CB6}" destId="{B98862F7-447E-4A1C-ACF3-8FC4444C7BEC}" srcOrd="1" destOrd="0" presId="urn:microsoft.com/office/officeart/2005/8/layout/hierarchy6"/>
    <dgm:cxn modelId="{6AFE75CA-B2D6-4261-AE0F-AD4E2939F1EC}" type="presParOf" srcId="{D5604FE4-5860-42DB-8B34-D35A7DACAF3B}" destId="{53E079E1-A5F4-4D0A-BF27-B5794D855059}" srcOrd="2" destOrd="0" presId="urn:microsoft.com/office/officeart/2005/8/layout/hierarchy6"/>
    <dgm:cxn modelId="{2559BD1C-EC3F-4FD5-A7ED-70254EAAEC63}" type="presParOf" srcId="{D5604FE4-5860-42DB-8B34-D35A7DACAF3B}" destId="{97CCA257-2BCB-4075-A878-82F751BFC72C}" srcOrd="3" destOrd="0" presId="urn:microsoft.com/office/officeart/2005/8/layout/hierarchy6"/>
    <dgm:cxn modelId="{4F234DC8-0436-4946-B21F-C984194FF54E}" type="presParOf" srcId="{97CCA257-2BCB-4075-A878-82F751BFC72C}" destId="{5BC29E5B-D2DD-4FA9-A8BD-5E4CE28E768A}" srcOrd="0" destOrd="0" presId="urn:microsoft.com/office/officeart/2005/8/layout/hierarchy6"/>
    <dgm:cxn modelId="{5988FB4D-EA5E-4157-B401-A8E0BF3DF026}" type="presParOf" srcId="{97CCA257-2BCB-4075-A878-82F751BFC72C}" destId="{9ECBEB39-AFCB-4B67-BAFD-C09CED0A0E7F}" srcOrd="1" destOrd="0" presId="urn:microsoft.com/office/officeart/2005/8/layout/hierarchy6"/>
    <dgm:cxn modelId="{C5BFBFD0-E5F5-4B68-BDF3-F064FE5E0F5F}" type="presParOf" srcId="{D5604FE4-5860-42DB-8B34-D35A7DACAF3B}" destId="{A8FE1037-E67F-4A09-9810-BBFD29B1CE90}" srcOrd="4" destOrd="0" presId="urn:microsoft.com/office/officeart/2005/8/layout/hierarchy6"/>
    <dgm:cxn modelId="{7A847C29-A464-4333-A5EE-F706C14F6092}" type="presParOf" srcId="{D5604FE4-5860-42DB-8B34-D35A7DACAF3B}" destId="{CC59AAC5-CC58-4203-AFFE-130CAF5DFCE6}" srcOrd="5" destOrd="0" presId="urn:microsoft.com/office/officeart/2005/8/layout/hierarchy6"/>
    <dgm:cxn modelId="{19500C8F-7B4D-48FA-AE04-690BF159D2FB}" type="presParOf" srcId="{CC59AAC5-CC58-4203-AFFE-130CAF5DFCE6}" destId="{16A7B727-819A-4095-B750-98EF3F5D1A5B}" srcOrd="0" destOrd="0" presId="urn:microsoft.com/office/officeart/2005/8/layout/hierarchy6"/>
    <dgm:cxn modelId="{38754A29-B284-4AC6-8889-CFD600ECDCFE}" type="presParOf" srcId="{CC59AAC5-CC58-4203-AFFE-130CAF5DFCE6}" destId="{FED69B45-3537-4610-BDFA-CA7D3F0C4300}" srcOrd="1" destOrd="0" presId="urn:microsoft.com/office/officeart/2005/8/layout/hierarchy6"/>
    <dgm:cxn modelId="{12D65821-AD8F-44B3-8F87-DB95EBCF52CB}" type="presParOf" srcId="{AB4B5E07-B076-4B4A-A217-AD790DC63BD8}" destId="{07491E61-272F-49F3-A855-E1969EA5AA5D}" srcOrd="1" destOrd="0" presId="urn:microsoft.com/office/officeart/2005/8/layout/hierarchy6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5EDA7-B14F-4E5A-8AF9-382C1331AEF1}">
      <dsp:nvSpPr>
        <dsp:cNvPr id="0" name=""/>
        <dsp:cNvSpPr/>
      </dsp:nvSpPr>
      <dsp:spPr>
        <a:xfrm>
          <a:off x="3252314" y="451175"/>
          <a:ext cx="2496371" cy="16642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 err="1"/>
            <a:t>Better</a:t>
          </a:r>
          <a:r>
            <a:rPr lang="es-ES" sz="3100" kern="1200" dirty="0"/>
            <a:t> Software </a:t>
          </a:r>
          <a:r>
            <a:rPr lang="es-ES" sz="3100" kern="1200" dirty="0" err="1"/>
            <a:t>Faster</a:t>
          </a:r>
          <a:endParaRPr lang="es-ES" sz="3100" kern="1200" dirty="0"/>
        </a:p>
      </dsp:txBody>
      <dsp:txXfrm>
        <a:off x="3301058" y="499919"/>
        <a:ext cx="2398883" cy="1566759"/>
      </dsp:txXfrm>
    </dsp:sp>
    <dsp:sp modelId="{7A6BA6BB-867C-4EA3-8F0F-6EE49924608D}">
      <dsp:nvSpPr>
        <dsp:cNvPr id="0" name=""/>
        <dsp:cNvSpPr/>
      </dsp:nvSpPr>
      <dsp:spPr>
        <a:xfrm>
          <a:off x="1255217" y="2115422"/>
          <a:ext cx="3245282" cy="665698"/>
        </a:xfrm>
        <a:custGeom>
          <a:avLst/>
          <a:gdLst/>
          <a:ahLst/>
          <a:cxnLst/>
          <a:rect l="0" t="0" r="0" b="0"/>
          <a:pathLst>
            <a:path>
              <a:moveTo>
                <a:pt x="3245282" y="0"/>
              </a:moveTo>
              <a:lnTo>
                <a:pt x="3245282" y="332849"/>
              </a:lnTo>
              <a:lnTo>
                <a:pt x="0" y="332849"/>
              </a:lnTo>
              <a:lnTo>
                <a:pt x="0" y="66569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B3A78C-0C09-4885-AB6F-40FBFC27E43B}">
      <dsp:nvSpPr>
        <dsp:cNvPr id="0" name=""/>
        <dsp:cNvSpPr/>
      </dsp:nvSpPr>
      <dsp:spPr>
        <a:xfrm>
          <a:off x="7032" y="2781121"/>
          <a:ext cx="2496371" cy="16642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Core MDE </a:t>
          </a:r>
        </a:p>
      </dsp:txBody>
      <dsp:txXfrm>
        <a:off x="55776" y="2829865"/>
        <a:ext cx="2398883" cy="1566759"/>
      </dsp:txXfrm>
    </dsp:sp>
    <dsp:sp modelId="{53E079E1-A5F4-4D0A-BF27-B5794D855059}">
      <dsp:nvSpPr>
        <dsp:cNvPr id="0" name=""/>
        <dsp:cNvSpPr/>
      </dsp:nvSpPr>
      <dsp:spPr>
        <a:xfrm>
          <a:off x="4454780" y="2115422"/>
          <a:ext cx="91440" cy="665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569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29E5B-D2DD-4FA9-A8BD-5E4CE28E768A}">
      <dsp:nvSpPr>
        <dsp:cNvPr id="0" name=""/>
        <dsp:cNvSpPr/>
      </dsp:nvSpPr>
      <dsp:spPr>
        <a:xfrm>
          <a:off x="3252314" y="2781121"/>
          <a:ext cx="2496371" cy="16642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Artificial </a:t>
          </a:r>
          <a:r>
            <a:rPr lang="es-ES" sz="3100" kern="1200" dirty="0" err="1"/>
            <a:t>Intelligence</a:t>
          </a:r>
          <a:endParaRPr lang="es-ES" sz="3100" kern="1200" dirty="0"/>
        </a:p>
      </dsp:txBody>
      <dsp:txXfrm>
        <a:off x="3301058" y="2829865"/>
        <a:ext cx="2398883" cy="1566759"/>
      </dsp:txXfrm>
    </dsp:sp>
    <dsp:sp modelId="{A8FE1037-E67F-4A09-9810-BBFD29B1CE90}">
      <dsp:nvSpPr>
        <dsp:cNvPr id="0" name=""/>
        <dsp:cNvSpPr/>
      </dsp:nvSpPr>
      <dsp:spPr>
        <a:xfrm>
          <a:off x="4500500" y="2115422"/>
          <a:ext cx="3245282" cy="665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849"/>
              </a:lnTo>
              <a:lnTo>
                <a:pt x="3245282" y="332849"/>
              </a:lnTo>
              <a:lnTo>
                <a:pt x="3245282" y="66569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7B727-819A-4095-B750-98EF3F5D1A5B}">
      <dsp:nvSpPr>
        <dsp:cNvPr id="0" name=""/>
        <dsp:cNvSpPr/>
      </dsp:nvSpPr>
      <dsp:spPr>
        <a:xfrm>
          <a:off x="6497596" y="2781121"/>
          <a:ext cx="2496371" cy="16642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Open </a:t>
          </a:r>
          <a:r>
            <a:rPr lang="es-ES" sz="3100" kern="1200" dirty="0" err="1"/>
            <a:t>Source</a:t>
          </a:r>
          <a:r>
            <a:rPr lang="es-ES" sz="3100" kern="1200" dirty="0"/>
            <a:t> + Open Data</a:t>
          </a:r>
        </a:p>
      </dsp:txBody>
      <dsp:txXfrm>
        <a:off x="6546340" y="2829865"/>
        <a:ext cx="2398883" cy="1566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5AB55-6F3B-4BC0-BD9C-A3A791EAEBF5}" type="datetimeFigureOut">
              <a:rPr lang="ca-ES" smtClean="0"/>
              <a:pPr/>
              <a:t>24/11/2019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82167-94BC-4857-86FB-A28A22A4D234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79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66910" y="4715153"/>
            <a:ext cx="533526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s-ES" noProof="0" dirty="0"/>
          </a:p>
          <a:p>
            <a:pPr lvl="0">
              <a:spcBef>
                <a:spcPts val="0"/>
              </a:spcBef>
              <a:buNone/>
            </a:pP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8118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82167-94BC-4857-86FB-A28A22A4D234}" type="slidenum">
              <a:rPr lang="ca-ES" smtClean="0"/>
              <a:pPr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87771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66910" y="4715153"/>
            <a:ext cx="533526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noProof="0" dirty="0"/>
              <a:t>Before we talk about the relationship between modeling and AI, we should make sure we have a common understanding of these concepts</a:t>
            </a:r>
          </a:p>
        </p:txBody>
      </p:sp>
    </p:spTree>
    <p:extLst>
      <p:ext uri="{BB962C8B-B14F-4D97-AF65-F5344CB8AC3E}">
        <p14:creationId xmlns:p14="http://schemas.microsoft.com/office/powerpoint/2010/main" val="1739433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82167-94BC-4857-86FB-A28A22A4D234}" type="slidenum">
              <a:rPr lang="ca-ES" smtClean="0"/>
              <a:pPr/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83213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82167-94BC-4857-86FB-A28A22A4D234}" type="slidenum">
              <a:rPr lang="ca-ES" smtClean="0"/>
              <a:pPr/>
              <a:t>16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28145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82167-94BC-4857-86FB-A28A22A4D234}" type="slidenum">
              <a:rPr lang="ca-ES" smtClean="0"/>
              <a:pPr/>
              <a:t>17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96889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82167-94BC-4857-86FB-A28A22A4D234}" type="slidenum">
              <a:rPr lang="ca-ES" smtClean="0"/>
              <a:pPr/>
              <a:t>18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28225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82167-94BC-4857-86FB-A28A22A4D234}" type="slidenum">
              <a:rPr lang="ca-ES" smtClean="0"/>
              <a:pPr/>
              <a:t>19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77954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They</a:t>
            </a:r>
            <a:r>
              <a:rPr lang="es-ES" dirty="0"/>
              <a:t> do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work</a:t>
            </a:r>
            <a:r>
              <a:rPr lang="es-ES" dirty="0"/>
              <a:t>, I </a:t>
            </a:r>
            <a:r>
              <a:rPr lang="es-ES" dirty="0" err="1"/>
              <a:t>take</a:t>
            </a:r>
            <a:r>
              <a:rPr lang="es-ES" dirty="0"/>
              <a:t> </a:t>
            </a:r>
            <a:r>
              <a:rPr lang="es-ES" dirty="0" err="1"/>
              <a:t>care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marketing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82167-94BC-4857-86FB-A28A22A4D234}" type="slidenum">
              <a:rPr lang="ca-ES" smtClean="0"/>
              <a:pPr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11196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They</a:t>
            </a:r>
            <a:r>
              <a:rPr lang="es-ES" dirty="0"/>
              <a:t> do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work</a:t>
            </a:r>
            <a:r>
              <a:rPr lang="es-ES" dirty="0"/>
              <a:t>, I </a:t>
            </a:r>
            <a:r>
              <a:rPr lang="es-ES" dirty="0" err="1"/>
              <a:t>take</a:t>
            </a:r>
            <a:r>
              <a:rPr lang="es-ES" dirty="0"/>
              <a:t> </a:t>
            </a:r>
            <a:r>
              <a:rPr lang="es-ES" dirty="0" err="1"/>
              <a:t>care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marketing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82167-94BC-4857-86FB-A28A22A4D234}" type="slidenum">
              <a:rPr lang="ca-ES" smtClean="0"/>
              <a:pPr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62744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to many of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82167-94BC-4857-86FB-A28A22A4D234}" type="slidenum">
              <a:rPr lang="ca-ES" smtClean="0"/>
              <a:pPr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65326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82167-94BC-4857-86FB-A28A22A4D234}" type="slidenum">
              <a:rPr lang="ca-ES" smtClean="0"/>
              <a:pPr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17050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66910" y="4715153"/>
            <a:ext cx="533526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noProof="0" dirty="0"/>
              <a:t>Before we talk about the relationship between modeling and AI, we should make sure we have a common understanding of these concepts</a:t>
            </a:r>
          </a:p>
        </p:txBody>
      </p:sp>
    </p:spTree>
    <p:extLst>
      <p:ext uri="{BB962C8B-B14F-4D97-AF65-F5344CB8AC3E}">
        <p14:creationId xmlns:p14="http://schemas.microsoft.com/office/powerpoint/2010/main" val="1998649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82167-94BC-4857-86FB-A28A22A4D234}" type="slidenum">
              <a:rPr lang="ca-ES" smtClean="0"/>
              <a:pPr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23344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82167-94BC-4857-86FB-A28A22A4D234}" type="slidenum">
              <a:rPr lang="ca-ES" smtClean="0"/>
              <a:pPr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37077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82167-94BC-4857-86FB-A28A22A4D234}" type="slidenum">
              <a:rPr lang="ca-ES" smtClean="0"/>
              <a:pPr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8547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0" y="2939728"/>
            <a:ext cx="9144000" cy="401221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0" y="1563638"/>
            <a:ext cx="9144000" cy="19622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763688" y="2283718"/>
            <a:ext cx="53096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5792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6171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7856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639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773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995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4716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8777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58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6847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643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054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0" y="2939728"/>
            <a:ext cx="9144000" cy="401221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0" y="977491"/>
            <a:ext cx="9144000" cy="196223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809206" y="1378710"/>
            <a:ext cx="53096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30996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0" y="2939728"/>
            <a:ext cx="9144000" cy="401221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0" y="1563638"/>
            <a:ext cx="9144000" cy="19622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763688" y="2283718"/>
            <a:ext cx="53096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098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05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05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7"/>
            <a:ext cx="548700" cy="3935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39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5f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/>
        </p:nvSpPr>
        <p:spPr>
          <a:xfrm>
            <a:off x="0" y="1"/>
            <a:ext cx="9144000" cy="860822"/>
          </a:xfrm>
          <a:prstGeom prst="rect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  <a:lin ang="0"/>
          </a:gradFill>
          <a:ln>
            <a:noFill/>
            <a:prstDash val="solid"/>
          </a:ln>
          <a:effectLst>
            <a:outerShdw dist="23040" dir="5400000" algn="tl">
              <a:srgbClr val="000000">
                <a:alpha val="35000"/>
              </a:srgbClr>
            </a:outerShdw>
          </a:effectLst>
        </p:spPr>
        <p:txBody>
          <a:bodyPr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457200" fontAlgn="base" hangingPunct="0">
              <a:buFont typeface="StarSymbol"/>
              <a:buNone/>
              <a:defRPr/>
            </a:pPr>
            <a:endParaRPr lang="en-US">
              <a:solidFill>
                <a:prstClr val="black"/>
              </a:solidFill>
              <a:latin typeface="Arial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" name="Titre 1"/>
          <p:cNvSpPr txBox="1">
            <a:spLocks noGrp="1"/>
          </p:cNvSpPr>
          <p:nvPr>
            <p:ph type="title"/>
          </p:nvPr>
        </p:nvSpPr>
        <p:spPr>
          <a:xfrm>
            <a:off x="457200" y="3240"/>
            <a:ext cx="8229600" cy="857250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  <a:latin typeface="Verdana" pitchFamily="34"/>
                <a:ea typeface="Verdana" pitchFamily="34"/>
                <a:cs typeface="Verdana" pitchFamily="34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4" name="Espace réservé du contenu 2"/>
          <p:cNvSpPr txBox="1">
            <a:spLocks noGrp="1"/>
          </p:cNvSpPr>
          <p:nvPr>
            <p:ph type="title" idx="4294967295"/>
          </p:nvPr>
        </p:nvSpPr>
        <p:spPr>
          <a:xfrm>
            <a:off x="124560" y="966330"/>
            <a:ext cx="8884080" cy="3628260"/>
          </a:xfrm>
        </p:spPr>
        <p:txBody>
          <a:bodyPr anchor="t"/>
          <a:lstStyle>
            <a:lvl1pPr marL="343080" indent="-343080" algn="l">
              <a:spcBef>
                <a:spcPts val="700"/>
              </a:spcBef>
              <a:buClr>
                <a:srgbClr val="558ED5"/>
              </a:buClr>
              <a:buSzPct val="100000"/>
              <a:buFont typeface="Wingdings" pitchFamily="2"/>
              <a:buChar char="§"/>
              <a:defRPr sz="2800">
                <a:solidFill>
                  <a:srgbClr val="595959"/>
                </a:solidFill>
                <a:latin typeface="Verdana" pitchFamily="34"/>
                <a:ea typeface="Verdana" pitchFamily="34"/>
                <a:cs typeface="Verdana" pitchFamily="34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  <a:br>
              <a:rPr lang="es-ES"/>
            </a:br>
            <a:r>
              <a:rPr lang="es-ES"/>
              <a:t>Segundo nivel</a:t>
            </a:r>
            <a:br>
              <a:rPr lang="es-ES"/>
            </a:br>
            <a:r>
              <a:rPr lang="es-ES"/>
              <a:t>Tercer nivel</a:t>
            </a:r>
            <a:br>
              <a:rPr lang="es-ES"/>
            </a:br>
            <a:r>
              <a:rPr lang="es-ES"/>
              <a:t>Cuarto nivel</a:t>
            </a:r>
            <a:br>
              <a:rPr lang="es-ES"/>
            </a:br>
            <a:r>
              <a:rPr lang="es-ES"/>
              <a:t>Quinto nivel</a:t>
            </a:r>
          </a:p>
        </p:txBody>
      </p:sp>
      <p:sp>
        <p:nvSpPr>
          <p:cNvPr id="7" name="Espace réservé du contenu 6"/>
          <p:cNvSpPr txBox="1">
            <a:spLocks noGrp="1"/>
          </p:cNvSpPr>
          <p:nvPr>
            <p:ph idx="1"/>
          </p:nvPr>
        </p:nvSpPr>
        <p:spPr>
          <a:xfrm>
            <a:off x="457200" y="1203390"/>
            <a:ext cx="8229240" cy="3394710"/>
          </a:xfr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1417"/>
              </a:spcAft>
              <a:defRPr lang="en-US">
                <a:ln>
                  <a:noFill/>
                </a:ln>
                <a:latin typeface="Arial" pitchFamily="18"/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13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DD538-9136-4E40-92BF-84DB07120E6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8" name="Espace réservé du pied de page 1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AtlanMod  -  atlanmod-contact@mines-nantes.fr</a:t>
            </a:r>
          </a:p>
        </p:txBody>
      </p:sp>
    </p:spTree>
    <p:extLst>
      <p:ext uri="{BB962C8B-B14F-4D97-AF65-F5344CB8AC3E}">
        <p14:creationId xmlns:p14="http://schemas.microsoft.com/office/powerpoint/2010/main" val="4200958177"/>
      </p:ext>
    </p:extLst>
  </p:cSld>
  <p:clrMapOvr>
    <a:masterClrMapping/>
  </p:clrMapOvr>
  <p:transition/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14300"/>
            <a:ext cx="8534400" cy="58220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‹Nº›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858600"/>
            <a:ext cx="8534280" cy="3534819"/>
          </a:xfrm>
        </p:spPr>
        <p:txBody>
          <a:bodyPr/>
          <a:lstStyle>
            <a:lvl1pPr>
              <a:buFontTx/>
              <a:buNone/>
              <a:defRPr/>
            </a:lvl1pPr>
            <a:lvl2pPr>
              <a:buSzPct val="100000"/>
              <a:buFontTx/>
              <a:buNone/>
              <a:defRPr/>
            </a:lvl2pPr>
            <a:lvl3pPr marL="964406" indent="-300038">
              <a:buSzPct val="100000"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11131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G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909638" y="1657350"/>
            <a:ext cx="8077200" cy="6858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911226" y="2457450"/>
            <a:ext cx="8080375" cy="542928"/>
          </a:xfrm>
        </p:spPr>
        <p:txBody>
          <a:bodyPr/>
          <a:lstStyle>
            <a:lvl1pPr marL="0" indent="0">
              <a:buFont typeface="Times" charset="0"/>
              <a:buNone/>
              <a:defRPr sz="1350"/>
            </a:lvl1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3090" name="Picture 18" descr="&#10;header.jpg                                                     001DD8D5 mauseloch                      BCFBA33A: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7427" t="760" r="4229" b="8144"/>
          <a:stretch/>
        </p:blipFill>
        <p:spPr bwMode="auto">
          <a:xfrm>
            <a:off x="1" y="0"/>
            <a:ext cx="6300192" cy="1321715"/>
          </a:xfrm>
          <a:prstGeom prst="rect">
            <a:avLst/>
          </a:prstGeom>
          <a:noFill/>
        </p:spPr>
      </p:pic>
      <p:sp>
        <p:nvSpPr>
          <p:cNvPr id="11" name="Inhaltsplatzhalter 10"/>
          <p:cNvSpPr>
            <a:spLocks noGrp="1"/>
          </p:cNvSpPr>
          <p:nvPr>
            <p:ph sz="quarter" idx="12"/>
          </p:nvPr>
        </p:nvSpPr>
        <p:spPr>
          <a:xfrm>
            <a:off x="910801" y="3053954"/>
            <a:ext cx="8072437" cy="428631"/>
          </a:xfrm>
        </p:spPr>
        <p:txBody>
          <a:bodyPr/>
          <a:lstStyle>
            <a:lvl1pPr>
              <a:buFontTx/>
              <a:buNone/>
              <a:defRPr sz="1050" b="0">
                <a:solidFill>
                  <a:schemeClr val="tx1"/>
                </a:solidFill>
              </a:defRPr>
            </a:lvl1pPr>
            <a:lvl2pPr>
              <a:buFontTx/>
              <a:buNone/>
              <a:defRPr sz="1050" b="1">
                <a:solidFill>
                  <a:schemeClr val="tx1"/>
                </a:solidFill>
              </a:defRPr>
            </a:lvl2pPr>
            <a:lvl3pPr marL="921544" indent="-257175">
              <a:buFontTx/>
              <a:buNone/>
              <a:defRPr sz="1050" b="1">
                <a:solidFill>
                  <a:schemeClr val="tx1"/>
                </a:solidFill>
              </a:defRPr>
            </a:lvl3pPr>
            <a:lvl4pPr marL="1206104" indent="-257175">
              <a:buFontTx/>
              <a:buNone/>
              <a:defRPr sz="1050" b="1">
                <a:solidFill>
                  <a:schemeClr val="tx1"/>
                </a:solidFill>
              </a:defRPr>
            </a:lvl4pPr>
            <a:lvl5pPr marL="1498997" indent="-257175">
              <a:buFontTx/>
              <a:buNone/>
              <a:defRPr sz="105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/>
          </p:nvPr>
        </p:nvSpPr>
        <p:spPr>
          <a:xfrm>
            <a:off x="4500001" y="3857634"/>
            <a:ext cx="4429125" cy="214314"/>
          </a:xfrm>
        </p:spPr>
        <p:txBody>
          <a:bodyPr/>
          <a:lstStyle>
            <a:lvl1pPr>
              <a:buFontTx/>
              <a:buNone/>
              <a:defRPr sz="1050" b="1">
                <a:solidFill>
                  <a:schemeClr val="tx1"/>
                </a:solidFill>
              </a:defRPr>
            </a:lvl1pPr>
            <a:lvl2pPr>
              <a:buFontTx/>
              <a:buNone/>
              <a:defRPr sz="1050" b="1">
                <a:solidFill>
                  <a:schemeClr val="tx1"/>
                </a:solidFill>
              </a:defRPr>
            </a:lvl2pPr>
            <a:lvl3pPr>
              <a:buFontTx/>
              <a:buNone/>
              <a:defRPr sz="1050" b="1">
                <a:solidFill>
                  <a:schemeClr val="tx1"/>
                </a:solidFill>
              </a:defRPr>
            </a:lvl3pPr>
            <a:lvl4pPr>
              <a:buFontTx/>
              <a:buNone/>
              <a:defRPr sz="1050" b="1">
                <a:solidFill>
                  <a:schemeClr val="tx1"/>
                </a:solidFill>
              </a:defRPr>
            </a:lvl4pPr>
            <a:lvl5pPr>
              <a:buFontTx/>
              <a:buNone/>
              <a:defRPr sz="105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pic>
        <p:nvPicPr>
          <p:cNvPr id="3" name="Imagen 2" descr="WAKE h ing -pequeñ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142" y="1"/>
            <a:ext cx="2075962" cy="689516"/>
          </a:xfrm>
          <a:prstGeom prst="rect">
            <a:avLst/>
          </a:prstGeom>
        </p:spPr>
      </p:pic>
      <p:pic>
        <p:nvPicPr>
          <p:cNvPr id="5" name="Imagen 4" descr="logodlsioficialcolor-small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99"/>
          <a:stretch/>
        </p:blipFill>
        <p:spPr>
          <a:xfrm>
            <a:off x="6588224" y="843559"/>
            <a:ext cx="2771800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0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971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A2F3E-1939-4606-8537-AB5B3ABE9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A0B114-B288-403A-8DC3-AB38E605E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10675-4A3B-4130-9C83-0FB4142F7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806-7B2D-4E8A-B9F5-849AF498A08D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8734C-5697-4A14-B533-B1B74ECDB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780B4-0CC9-4992-A10F-571DFFD5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6502-B64E-40FA-A131-68C21008E3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11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C0B55-436F-4307-A5CB-4F6327DA9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0C83C-944B-4E16-B00C-990B80D5F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07E8E-B6C7-4A1E-AD13-30CAE3B06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806-7B2D-4E8A-B9F5-849AF498A08D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589A9-7C80-46CF-80DE-8858440AB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54143-C443-442A-824B-A5BC80D7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6502-B64E-40FA-A131-68C21008E3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03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44539-B102-4C94-ABF4-DE3B448D6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6AC1C-05C6-42AB-8C65-1DA980D37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F3A91-BBF9-428B-9809-6024177F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806-7B2D-4E8A-B9F5-849AF498A08D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38367-F061-41FB-AFC6-A7B34D802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CD015-7D26-42AF-A029-599057A21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6502-B64E-40FA-A131-68C21008E3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9325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0393-DBDF-439B-B8DF-45DC6FC79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DE04C-3F34-4153-96E9-ED6B4ABCB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6A268-98C8-4EC5-998C-4A8A2AFF1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5BD1D-8482-466F-B1BB-DFAD71A6A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806-7B2D-4E8A-B9F5-849AF498A08D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C2B128-8B09-404D-9C14-2EE906830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60CBB-C7B5-4E88-AE8F-4B576CA0A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6502-B64E-40FA-A131-68C21008E3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2488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54385-C2AA-4F07-9C5B-DA2B85E8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48747-9441-4766-9210-B39A0647E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205D1D-DAD0-42AA-B116-8C1DC7D4A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032657-3FAF-4BE9-B5DD-84E102597F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217072-66C5-4FC2-8007-7020A5F31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16A160-0B33-40DE-AE72-8A0D1ABD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806-7B2D-4E8A-B9F5-849AF498A08D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C956B6-E9A0-41BD-B445-7A3657B1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E3AD0B-59CE-4950-8C34-09C50B27E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6502-B64E-40FA-A131-68C21008E3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082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D4732-2069-4F49-9B7B-8A201CAF8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28FE63-EE94-4EFB-97E7-18C170F91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806-7B2D-4E8A-B9F5-849AF498A08D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0AC6B0-5BDC-40C0-B009-0B571DB3D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F99D0-BF6B-453D-A619-8257A73F6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6502-B64E-40FA-A131-68C21008E3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0206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395335-55A6-4DC7-A77E-78D92C3B0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806-7B2D-4E8A-B9F5-849AF498A08D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62423-EBBC-4233-8A88-22BE3FACD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4683B-AF25-4BC6-A68B-1675D9E16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6502-B64E-40FA-A131-68C21008E3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0255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848B0-AB8E-4C69-B5BA-275A295EE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6F832-26F6-4217-B6D9-40CC3E9F0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B39D7-2132-4DBB-9578-C454C6DE5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FE957-6B86-4DBC-A053-6A2AFEFE9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806-7B2D-4E8A-B9F5-849AF498A08D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74B57-B1D5-4A0C-AC98-971CF1655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0BE29-BDCD-480E-8549-A43C8B81A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6502-B64E-40FA-A131-68C21008E3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6196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18C35-8B2C-4EF1-8B98-3DE6A5031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94EB98-74F7-400E-8953-DEE353F92E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14F17-02B9-44DF-BDB3-8048B2C9B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1708D-4F98-410D-AE02-349665983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806-7B2D-4E8A-B9F5-849AF498A08D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EC93D-426D-478D-A844-C52C154E0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FA3CB-F68C-4033-9C3D-ACC357F75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6502-B64E-40FA-A131-68C21008E3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488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D139C-66C0-4E5C-8E5C-CD224589A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75BF6-003B-40E4-B147-12A50D2A0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72DEA-52A0-43B7-AC94-C8B1A7DC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806-7B2D-4E8A-B9F5-849AF498A08D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F031E-6A2E-4893-A177-84CDFBA4F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FC9FC-6716-47EC-8C0B-E2E82033C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6502-B64E-40FA-A131-68C21008E3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3858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91FB8B-05D1-4620-A341-513C4F9B17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3F1F08-D559-48E8-BF0F-0D72119C1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7D5DA-189E-47DC-AC9F-934F4DD85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806-7B2D-4E8A-B9F5-849AF498A08D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5742D-2E90-4938-B7AA-03FF100D4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DD894-5032-47CF-B5D0-9B9CE3680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6502-B64E-40FA-A131-68C21008E3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53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24/11/2019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24/11/2019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9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2DD6BB-BDF3-4556-A311-618F488B5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6F221-D389-4022-BF67-F4D258843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8B578-C620-4B58-B4AF-0096A8502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9806-7B2D-4E8A-B9F5-849AF498A08D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894F6-893F-4ECB-A325-0C407DA64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2857B-350E-4309-BC3F-704A8E181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E6502-B64E-40FA-A131-68C21008E3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62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xatkit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107505" y="1259334"/>
            <a:ext cx="9036495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en-US" sz="4800" dirty="0"/>
              <a:t>SOM Research Lab</a:t>
            </a:r>
            <a:endParaRPr lang="en" sz="4800" dirty="0"/>
          </a:p>
        </p:txBody>
      </p:sp>
      <p:sp>
        <p:nvSpPr>
          <p:cNvPr id="2" name="Rectangle 1"/>
          <p:cNvSpPr/>
          <p:nvPr/>
        </p:nvSpPr>
        <p:spPr>
          <a:xfrm>
            <a:off x="696686" y="2892181"/>
            <a:ext cx="8125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61111"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</a:rPr>
              <a:t>Jordi Cabot</a:t>
            </a:r>
          </a:p>
        </p:txBody>
      </p:sp>
      <p:pic>
        <p:nvPicPr>
          <p:cNvPr id="1026" name="Picture 2" descr="Logo UO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321" y="3934646"/>
            <a:ext cx="796742" cy="115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1940" y="4715040"/>
            <a:ext cx="6188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</a:rPr>
              <a:t>@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</a:rPr>
              <a:t>softmodeling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</a:rPr>
              <a:t>  – jordicabot.com                                 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</a:rPr>
              <a:t>November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</a:rPr>
              <a:t> 2019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4" descr="icr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299942"/>
            <a:ext cx="1535565" cy="635194"/>
          </a:xfrm>
          <a:prstGeom prst="rect">
            <a:avLst/>
          </a:prstGeom>
          <a:solidFill>
            <a:srgbClr val="000000">
              <a:shade val="95000"/>
            </a:srgbClr>
          </a:solidFill>
          <a:ln w="13335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6364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pplying Graph Kernels to Model-Driven Engineering Problems">
            <a:extLst>
              <a:ext uri="{FF2B5EF4-FFF2-40B4-BE49-F238E27FC236}">
                <a16:creationId xmlns:a16="http://schemas.microsoft.com/office/drawing/2014/main" id="{715E1E88-F514-4A01-BF76-E8D7CB82F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60" y="-17360"/>
            <a:ext cx="871108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pplication of graph kernels to software modeling and development">
            <a:extLst>
              <a:ext uri="{FF2B5EF4-FFF2-40B4-BE49-F238E27FC236}">
                <a16:creationId xmlns:a16="http://schemas.microsoft.com/office/drawing/2014/main" id="{8DE45F9B-CEE0-47B4-8EFB-68FB92F2A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0" y="2571750"/>
            <a:ext cx="857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Título">
            <a:extLst>
              <a:ext uri="{FF2B5EF4-FFF2-40B4-BE49-F238E27FC236}">
                <a16:creationId xmlns:a16="http://schemas.microsoft.com/office/drawing/2014/main" id="{1341567B-07D2-4DA4-888E-BB8FBAAD3061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518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 err="1"/>
              <a:t>Graph</a:t>
            </a:r>
            <a:r>
              <a:rPr lang="es-ES" sz="3200" dirty="0"/>
              <a:t> </a:t>
            </a:r>
            <a:r>
              <a:rPr lang="es-ES" sz="3200" dirty="0" err="1"/>
              <a:t>Kernels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814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 LSTM-Based Neural Network Architecture to replace Model Transformations">
            <a:extLst>
              <a:ext uri="{FF2B5EF4-FFF2-40B4-BE49-F238E27FC236}">
                <a16:creationId xmlns:a16="http://schemas.microsoft.com/office/drawing/2014/main" id="{1F846614-E5CE-4605-9EF1-F5B61DB78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" y="1131590"/>
            <a:ext cx="9144000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FD8948DA-8EAD-450C-9B8A-2F01A70C3C12}"/>
              </a:ext>
            </a:extLst>
          </p:cNvPr>
          <p:cNvSpPr txBox="1">
            <a:spLocks/>
          </p:cNvSpPr>
          <p:nvPr/>
        </p:nvSpPr>
        <p:spPr>
          <a:xfrm>
            <a:off x="457200" y="261949"/>
            <a:ext cx="8229600" cy="475562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err="1"/>
              <a:t>Replacing</a:t>
            </a:r>
            <a:r>
              <a:rPr lang="es-ES" dirty="0"/>
              <a:t> </a:t>
            </a:r>
            <a:r>
              <a:rPr lang="es-ES" dirty="0" err="1"/>
              <a:t>Model</a:t>
            </a:r>
            <a:r>
              <a:rPr lang="es-ES" dirty="0"/>
              <a:t> </a:t>
            </a:r>
            <a:r>
              <a:rPr lang="es-ES" dirty="0" err="1"/>
              <a:t>Transformations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Neural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45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9B532322-070E-4EBB-8D60-B223D201EA9E}"/>
              </a:ext>
            </a:extLst>
          </p:cNvPr>
          <p:cNvSpPr txBox="1">
            <a:spLocks/>
          </p:cNvSpPr>
          <p:nvPr/>
        </p:nvSpPr>
        <p:spPr>
          <a:xfrm>
            <a:off x="457200" y="261949"/>
            <a:ext cx="8229600" cy="475562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err="1"/>
              <a:t>Going</a:t>
            </a:r>
            <a:r>
              <a:rPr lang="es-ES" dirty="0"/>
              <a:t> </a:t>
            </a:r>
            <a:r>
              <a:rPr lang="es-ES" dirty="0" err="1"/>
              <a:t>beyond</a:t>
            </a:r>
            <a:r>
              <a:rPr lang="es-ES" dirty="0"/>
              <a:t> </a:t>
            </a:r>
            <a:r>
              <a:rPr lang="es-ES" dirty="0" err="1"/>
              <a:t>papers</a:t>
            </a:r>
            <a:r>
              <a:rPr lang="es-ES" dirty="0"/>
              <a:t> (DON’T do </a:t>
            </a:r>
            <a:r>
              <a:rPr lang="es-ES" dirty="0" err="1"/>
              <a:t>this</a:t>
            </a:r>
            <a:r>
              <a:rPr lang="es-ES" dirty="0"/>
              <a:t> at home)</a:t>
            </a:r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D5AE6BA-9D7E-4A45-A6C7-DF2C3FE5F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36" y="1333032"/>
            <a:ext cx="2013396" cy="293318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EDFF62B-A4D7-4A69-A8B3-B152B1B9C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673" y="1331276"/>
            <a:ext cx="2137927" cy="293875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3FF8264-25C3-4263-83D2-FE51950B9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541" y="1331276"/>
            <a:ext cx="2112335" cy="292762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614EC35-1D74-4244-A702-255B559B9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3817" y="1579844"/>
            <a:ext cx="1788183" cy="178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04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95536" y="1131590"/>
            <a:ext cx="8568952" cy="2160240"/>
          </a:xfrm>
        </p:spPr>
        <p:txBody>
          <a:bodyPr>
            <a:normAutofit/>
          </a:bodyPr>
          <a:lstStyle/>
          <a:p>
            <a:pPr lvl="0"/>
            <a:r>
              <a:rPr lang="nn-NO" sz="4800" dirty="0"/>
              <a:t>Xatkit – A spin-off applying MDE to the world of (chat)bots </a:t>
            </a:r>
            <a:endParaRPr lang="en" sz="48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73E9B09-5236-486E-A205-D23702CCB5E3}"/>
              </a:ext>
            </a:extLst>
          </p:cNvPr>
          <p:cNvSpPr/>
          <p:nvPr/>
        </p:nvSpPr>
        <p:spPr>
          <a:xfrm>
            <a:off x="2888173" y="4011910"/>
            <a:ext cx="3367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3"/>
              </a:rPr>
              <a:t>https://xatkit.com/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2155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A3145-9457-44BE-9F38-D45A655FD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Chatbots</a:t>
            </a:r>
            <a:r>
              <a:rPr lang="fr-FR" dirty="0"/>
              <a:t> are </a:t>
            </a:r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systems</a:t>
            </a:r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0490765-FEC1-4990-8F3A-E363113061D6}"/>
              </a:ext>
            </a:extLst>
          </p:cNvPr>
          <p:cNvSpPr/>
          <p:nvPr/>
        </p:nvSpPr>
        <p:spPr>
          <a:xfrm>
            <a:off x="2068117" y="2914650"/>
            <a:ext cx="1935956" cy="58846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Conversation Logic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0F2B86B-56A3-43E1-B532-8441B1937C86}"/>
              </a:ext>
            </a:extLst>
          </p:cNvPr>
          <p:cNvSpPr/>
          <p:nvPr/>
        </p:nvSpPr>
        <p:spPr>
          <a:xfrm>
            <a:off x="628650" y="1759151"/>
            <a:ext cx="1935955" cy="58846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E31CE89-399A-4AE4-81C4-105A28A27ACE}"/>
              </a:ext>
            </a:extLst>
          </p:cNvPr>
          <p:cNvSpPr/>
          <p:nvPr/>
        </p:nvSpPr>
        <p:spPr>
          <a:xfrm>
            <a:off x="3507587" y="4070149"/>
            <a:ext cx="1935954" cy="58846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External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Services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F92A032-0933-4487-9F64-BE1922CD5628}"/>
              </a:ext>
            </a:extLst>
          </p:cNvPr>
          <p:cNvSpPr/>
          <p:nvPr/>
        </p:nvSpPr>
        <p:spPr>
          <a:xfrm>
            <a:off x="628650" y="4070149"/>
            <a:ext cx="1935954" cy="58846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Messaging Platforms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A7B91B5-271D-4B7F-BC0B-D97A8F34FA28}"/>
              </a:ext>
            </a:extLst>
          </p:cNvPr>
          <p:cNvSpPr/>
          <p:nvPr/>
        </p:nvSpPr>
        <p:spPr>
          <a:xfrm>
            <a:off x="3507587" y="1759151"/>
            <a:ext cx="1935954" cy="58846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Deployment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0140844-B97D-488B-9FCC-F644130A1BF5}"/>
              </a:ext>
            </a:extLst>
          </p:cNvPr>
          <p:cNvSpPr/>
          <p:nvPr/>
        </p:nvSpPr>
        <p:spPr>
          <a:xfrm>
            <a:off x="6579396" y="2053385"/>
            <a:ext cx="1935955" cy="58846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Evolution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DA0BC8E-8BF7-4B97-8240-70242D135414}"/>
              </a:ext>
            </a:extLst>
          </p:cNvPr>
          <p:cNvSpPr/>
          <p:nvPr/>
        </p:nvSpPr>
        <p:spPr>
          <a:xfrm>
            <a:off x="6579395" y="2914650"/>
            <a:ext cx="1935955" cy="58846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Maintenance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7DE40B5-A499-4892-BD3F-4B5F51F73D73}"/>
              </a:ext>
            </a:extLst>
          </p:cNvPr>
          <p:cNvSpPr/>
          <p:nvPr/>
        </p:nvSpPr>
        <p:spPr>
          <a:xfrm>
            <a:off x="6579395" y="3775915"/>
            <a:ext cx="1935955" cy="58846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B8FCA3D-38DD-43B5-BAAA-320771D2A0AB}"/>
              </a:ext>
            </a:extLst>
          </p:cNvPr>
          <p:cNvSpPr txBox="1"/>
          <p:nvPr/>
        </p:nvSpPr>
        <p:spPr>
          <a:xfrm>
            <a:off x="277715" y="1089866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Plus a </a:t>
            </a:r>
            <a:r>
              <a:rPr lang="es-ES" sz="2400" b="1" dirty="0" err="1">
                <a:solidFill>
                  <a:srgbClr val="FF0000"/>
                </a:solidFill>
              </a:rPr>
              <a:t>huge</a:t>
            </a:r>
            <a:r>
              <a:rPr lang="es-ES" sz="2400" b="1" dirty="0">
                <a:solidFill>
                  <a:srgbClr val="FF0000"/>
                </a:solidFill>
              </a:rPr>
              <a:t> </a:t>
            </a:r>
            <a:r>
              <a:rPr lang="es-ES" sz="2400" b="1" dirty="0" err="1">
                <a:solidFill>
                  <a:srgbClr val="FF0000"/>
                </a:solidFill>
              </a:rPr>
              <a:t>ecosystem</a:t>
            </a:r>
            <a:r>
              <a:rPr lang="es-ES" sz="2400" b="1" dirty="0">
                <a:solidFill>
                  <a:srgbClr val="FF0000"/>
                </a:solidFill>
              </a:rPr>
              <a:t> </a:t>
            </a:r>
            <a:r>
              <a:rPr lang="es-ES" sz="2400" b="1" dirty="0" err="1">
                <a:solidFill>
                  <a:srgbClr val="FF0000"/>
                </a:solidFill>
              </a:rPr>
              <a:t>of</a:t>
            </a:r>
            <a:r>
              <a:rPr lang="es-ES" sz="2400" b="1" dirty="0">
                <a:solidFill>
                  <a:srgbClr val="FF0000"/>
                </a:solidFill>
              </a:rPr>
              <a:t> incompatible </a:t>
            </a:r>
            <a:r>
              <a:rPr lang="es-ES" sz="2400" b="1" dirty="0" err="1">
                <a:solidFill>
                  <a:srgbClr val="FF0000"/>
                </a:solidFill>
              </a:rPr>
              <a:t>low-level</a:t>
            </a:r>
            <a:r>
              <a:rPr lang="es-ES" sz="2400" b="1" dirty="0">
                <a:solidFill>
                  <a:srgbClr val="FF0000"/>
                </a:solidFill>
              </a:rPr>
              <a:t> </a:t>
            </a:r>
            <a:r>
              <a:rPr lang="es-ES" sz="2400" b="1" dirty="0" err="1">
                <a:solidFill>
                  <a:srgbClr val="FF0000"/>
                </a:solidFill>
              </a:rPr>
              <a:t>development</a:t>
            </a:r>
            <a:r>
              <a:rPr lang="es-ES" sz="2400" b="1" dirty="0">
                <a:solidFill>
                  <a:srgbClr val="FF0000"/>
                </a:solidFill>
              </a:rPr>
              <a:t> </a:t>
            </a:r>
            <a:r>
              <a:rPr lang="es-ES" sz="2400" b="1" dirty="0" err="1">
                <a:solidFill>
                  <a:srgbClr val="FF0000"/>
                </a:solidFill>
              </a:rPr>
              <a:t>tools</a:t>
            </a:r>
            <a:r>
              <a:rPr lang="es-ES" sz="2400" b="1" dirty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3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A3145-9457-44BE-9F38-D45A655FD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Xatkit</a:t>
            </a:r>
            <a:r>
              <a:rPr lang="fr-FR" dirty="0"/>
              <a:t> Framework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7AAC91-E4A6-4670-9A13-A99EF5396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>
            <a:normAutofit/>
          </a:bodyPr>
          <a:lstStyle/>
          <a:p>
            <a:r>
              <a:rPr lang="fr-FR" dirty="0" err="1"/>
              <a:t>Raise</a:t>
            </a:r>
            <a:r>
              <a:rPr lang="fr-FR" dirty="0"/>
              <a:t> the </a:t>
            </a:r>
            <a:r>
              <a:rPr lang="fr-FR" dirty="0" err="1"/>
              <a:t>level</a:t>
            </a:r>
            <a:r>
              <a:rPr lang="fr-FR" dirty="0"/>
              <a:t> of abstraction at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chatbots</a:t>
            </a:r>
            <a:r>
              <a:rPr lang="fr-FR" dirty="0"/>
              <a:t> are </a:t>
            </a:r>
            <a:r>
              <a:rPr lang="fr-FR" dirty="0" err="1"/>
              <a:t>defined</a:t>
            </a:r>
            <a:endParaRPr lang="fr-FR" dirty="0"/>
          </a:p>
          <a:p>
            <a:pPr lvl="1"/>
            <a:r>
              <a:rPr lang="fr-FR" dirty="0"/>
              <a:t>Focus on the </a:t>
            </a:r>
            <a:r>
              <a:rPr lang="fr-FR" dirty="0" err="1"/>
              <a:t>core</a:t>
            </a:r>
            <a:r>
              <a:rPr lang="fr-FR" dirty="0"/>
              <a:t> </a:t>
            </a:r>
            <a:r>
              <a:rPr lang="fr-FR" dirty="0" err="1"/>
              <a:t>logic</a:t>
            </a:r>
            <a:r>
              <a:rPr lang="fr-FR" dirty="0"/>
              <a:t> of the </a:t>
            </a:r>
            <a:r>
              <a:rPr lang="fr-FR" dirty="0" err="1"/>
              <a:t>chatbot</a:t>
            </a:r>
            <a:endParaRPr lang="fr-FR" dirty="0"/>
          </a:p>
          <a:p>
            <a:pPr lvl="2"/>
            <a:r>
              <a:rPr lang="fr-FR" dirty="0"/>
              <a:t>Conversation and user interactions</a:t>
            </a:r>
          </a:p>
          <a:p>
            <a:pPr lvl="2"/>
            <a:r>
              <a:rPr lang="fr-FR" dirty="0"/>
              <a:t>Action computations</a:t>
            </a:r>
          </a:p>
          <a:p>
            <a:pPr lvl="1"/>
            <a:r>
              <a:rPr lang="fr-FR" dirty="0"/>
              <a:t>Independent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err="1"/>
              <a:t>implementation</a:t>
            </a:r>
            <a:r>
              <a:rPr lang="fr-FR" dirty="0"/>
              <a:t> technologies</a:t>
            </a:r>
          </a:p>
          <a:p>
            <a:pPr lvl="1"/>
            <a:endParaRPr lang="fr-FR" dirty="0"/>
          </a:p>
          <a:p>
            <a:r>
              <a:rPr lang="fr-FR" dirty="0" err="1"/>
              <a:t>Automatize</a:t>
            </a:r>
            <a:r>
              <a:rPr lang="fr-FR" dirty="0"/>
              <a:t> the </a:t>
            </a:r>
            <a:r>
              <a:rPr lang="fr-FR" dirty="0" err="1"/>
              <a:t>deployment</a:t>
            </a:r>
            <a:r>
              <a:rPr lang="fr-FR" dirty="0"/>
              <a:t> and </a:t>
            </a:r>
            <a:r>
              <a:rPr lang="fr-FR" dirty="0" err="1"/>
              <a:t>execution</a:t>
            </a:r>
            <a:r>
              <a:rPr lang="fr-FR" dirty="0"/>
              <a:t> of the </a:t>
            </a:r>
            <a:r>
              <a:rPr lang="fr-FR" dirty="0" err="1"/>
              <a:t>modeled</a:t>
            </a:r>
            <a:r>
              <a:rPr lang="fr-FR" dirty="0"/>
              <a:t> </a:t>
            </a:r>
            <a:r>
              <a:rPr lang="fr-FR" dirty="0" err="1"/>
              <a:t>chatbot</a:t>
            </a:r>
            <a:endParaRPr lang="fr-FR" dirty="0"/>
          </a:p>
          <a:p>
            <a:pPr lvl="1"/>
            <a:r>
              <a:rPr lang="fr-FR" dirty="0" err="1"/>
              <a:t>Deploy</a:t>
            </a:r>
            <a:r>
              <a:rPr lang="fr-FR" dirty="0"/>
              <a:t> over multiple </a:t>
            </a:r>
            <a:r>
              <a:rPr lang="fr-FR" dirty="0" err="1"/>
              <a:t>platforms</a:t>
            </a:r>
            <a:endParaRPr lang="fr-FR" dirty="0"/>
          </a:p>
          <a:p>
            <a:pPr lvl="1"/>
            <a:r>
              <a:rPr lang="fr-FR" dirty="0" err="1"/>
              <a:t>Execute</a:t>
            </a:r>
            <a:r>
              <a:rPr lang="fr-FR" dirty="0"/>
              <a:t> the </a:t>
            </a:r>
            <a:r>
              <a:rPr lang="fr-FR" dirty="0" err="1"/>
              <a:t>chatbot</a:t>
            </a:r>
            <a:r>
              <a:rPr lang="fr-FR" dirty="0"/>
              <a:t> </a:t>
            </a:r>
            <a:r>
              <a:rPr lang="fr-FR" dirty="0" err="1"/>
              <a:t>logic</a:t>
            </a:r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373" y="1"/>
            <a:ext cx="458744" cy="458744"/>
          </a:xfrm>
          <a:prstGeom prst="rect">
            <a:avLst/>
          </a:prstGeom>
        </p:spPr>
      </p:pic>
      <p:pic>
        <p:nvPicPr>
          <p:cNvPr id="5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7F1E51D-988D-4625-B172-E144B10E57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958056"/>
            <a:ext cx="2273300" cy="1704975"/>
          </a:xfrm>
          <a:prstGeom prst="rect">
            <a:avLst/>
          </a:prstGeom>
        </p:spPr>
      </p:pic>
      <p:sp>
        <p:nvSpPr>
          <p:cNvPr id="7" name="TextBox 17">
            <a:extLst>
              <a:ext uri="{FF2B5EF4-FFF2-40B4-BE49-F238E27FC236}">
                <a16:creationId xmlns:a16="http://schemas.microsoft.com/office/drawing/2014/main" id="{F36F7166-FE4C-46BE-81F1-1E24D3515F32}"/>
              </a:ext>
            </a:extLst>
          </p:cNvPr>
          <p:cNvSpPr txBox="1"/>
          <p:nvPr/>
        </p:nvSpPr>
        <p:spPr>
          <a:xfrm rot="20589272">
            <a:off x="6829244" y="3438307"/>
            <a:ext cx="1664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solidFill>
                  <a:srgbClr val="CF0202"/>
                </a:solidFill>
                <a:latin typeface="Bernard MT Condensed" panose="02050806060905020404" pitchFamily="18" charset="0"/>
              </a:rPr>
              <a:t>MDE</a:t>
            </a:r>
          </a:p>
          <a:p>
            <a:pPr algn="ctr"/>
            <a:r>
              <a:rPr lang="fr-FR" sz="2200" dirty="0">
                <a:solidFill>
                  <a:srgbClr val="CF0202"/>
                </a:solidFill>
                <a:latin typeface="Bernard MT Condensed" panose="02050806060905020404" pitchFamily="18" charset="0"/>
              </a:rPr>
              <a:t>COMPATIBLE</a:t>
            </a:r>
            <a:endParaRPr lang="en-GB" sz="2200" dirty="0">
              <a:solidFill>
                <a:srgbClr val="CF0202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03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A3145-9457-44BE-9F38-D45A655FD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Xatkit</a:t>
            </a:r>
            <a:r>
              <a:rPr lang="fr-FR" dirty="0"/>
              <a:t> Framework</a:t>
            </a:r>
            <a:endParaRPr lang="en-GB" dirty="0"/>
          </a:p>
        </p:txBody>
      </p:sp>
      <p:sp>
        <p:nvSpPr>
          <p:cNvPr id="5" name="Rectangle: Rounded Corners 91">
            <a:extLst>
              <a:ext uri="{FF2B5EF4-FFF2-40B4-BE49-F238E27FC236}">
                <a16:creationId xmlns:a16="http://schemas.microsoft.com/office/drawing/2014/main" id="{17ADA49A-2B5D-4404-8043-81761E0502BD}"/>
              </a:ext>
            </a:extLst>
          </p:cNvPr>
          <p:cNvSpPr/>
          <p:nvPr/>
        </p:nvSpPr>
        <p:spPr>
          <a:xfrm>
            <a:off x="4268700" y="2054544"/>
            <a:ext cx="1273244" cy="1391123"/>
          </a:xfrm>
          <a:prstGeom prst="roundRect">
            <a:avLst>
              <a:gd name="adj" fmla="val 39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41">
            <a:extLst>
              <a:ext uri="{FF2B5EF4-FFF2-40B4-BE49-F238E27FC236}">
                <a16:creationId xmlns:a16="http://schemas.microsoft.com/office/drawing/2014/main" id="{418B9BBC-5271-4BF5-91AF-6B6174824249}"/>
              </a:ext>
            </a:extLst>
          </p:cNvPr>
          <p:cNvSpPr txBox="1"/>
          <p:nvPr/>
        </p:nvSpPr>
        <p:spPr>
          <a:xfrm>
            <a:off x="485037" y="2067443"/>
            <a:ext cx="80502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Chatbot</a:t>
            </a:r>
            <a:endParaRPr kumimoji="0" lang="fr-FR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Designer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43">
            <a:extLst>
              <a:ext uri="{FF2B5EF4-FFF2-40B4-BE49-F238E27FC236}">
                <a16:creationId xmlns:a16="http://schemas.microsoft.com/office/drawing/2014/main" id="{D3352D5C-4B8D-4F7F-BDCD-67DCC2D08A46}"/>
              </a:ext>
            </a:extLst>
          </p:cNvPr>
          <p:cNvSpPr/>
          <p:nvPr/>
        </p:nvSpPr>
        <p:spPr>
          <a:xfrm>
            <a:off x="1511618" y="1955673"/>
            <a:ext cx="4152642" cy="2725976"/>
          </a:xfrm>
          <a:prstGeom prst="roundRect">
            <a:avLst>
              <a:gd name="adj" fmla="val 2262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rrow: Right 56">
            <a:extLst>
              <a:ext uri="{FF2B5EF4-FFF2-40B4-BE49-F238E27FC236}">
                <a16:creationId xmlns:a16="http://schemas.microsoft.com/office/drawing/2014/main" id="{C583CB16-F147-4479-924C-21FEC3C91788}"/>
              </a:ext>
            </a:extLst>
          </p:cNvPr>
          <p:cNvSpPr/>
          <p:nvPr/>
        </p:nvSpPr>
        <p:spPr>
          <a:xfrm>
            <a:off x="3805998" y="2681802"/>
            <a:ext cx="328613" cy="21849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rrow: Left-Right 60">
            <a:extLst>
              <a:ext uri="{FF2B5EF4-FFF2-40B4-BE49-F238E27FC236}">
                <a16:creationId xmlns:a16="http://schemas.microsoft.com/office/drawing/2014/main" id="{59FC48CA-FCD2-4835-804E-C752D3319C14}"/>
              </a:ext>
            </a:extLst>
          </p:cNvPr>
          <p:cNvSpPr/>
          <p:nvPr/>
        </p:nvSpPr>
        <p:spPr>
          <a:xfrm rot="5400000">
            <a:off x="4746447" y="1740432"/>
            <a:ext cx="330148" cy="215222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24">
            <a:extLst>
              <a:ext uri="{FF2B5EF4-FFF2-40B4-BE49-F238E27FC236}">
                <a16:creationId xmlns:a16="http://schemas.microsoft.com/office/drawing/2014/main" id="{4903F5AE-C011-4FD3-9223-8A5B6C013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194" y="1392914"/>
            <a:ext cx="210204" cy="200744"/>
          </a:xfrm>
          <a:prstGeom prst="rect">
            <a:avLst/>
          </a:prstGeom>
        </p:spPr>
      </p:pic>
      <p:pic>
        <p:nvPicPr>
          <p:cNvPr id="12" name="Picture 27">
            <a:extLst>
              <a:ext uri="{FF2B5EF4-FFF2-40B4-BE49-F238E27FC236}">
                <a16:creationId xmlns:a16="http://schemas.microsoft.com/office/drawing/2014/main" id="{CD25FC03-93E0-4AD5-BCCB-0E63BEB610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95" y="1389312"/>
            <a:ext cx="199738" cy="211487"/>
          </a:xfrm>
          <a:prstGeom prst="rect">
            <a:avLst/>
          </a:prstGeom>
        </p:spPr>
      </p:pic>
      <p:sp>
        <p:nvSpPr>
          <p:cNvPr id="13" name="TextBox 39">
            <a:extLst>
              <a:ext uri="{FF2B5EF4-FFF2-40B4-BE49-F238E27FC236}">
                <a16:creationId xmlns:a16="http://schemas.microsoft.com/office/drawing/2014/main" id="{72972CFC-0091-4979-837D-0B5FE8E2D079}"/>
              </a:ext>
            </a:extLst>
          </p:cNvPr>
          <p:cNvSpPr txBox="1"/>
          <p:nvPr/>
        </p:nvSpPr>
        <p:spPr>
          <a:xfrm>
            <a:off x="3920818" y="892224"/>
            <a:ext cx="198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Intent Recognition Providers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(platform-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specific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Straight Connector 64">
            <a:extLst>
              <a:ext uri="{FF2B5EF4-FFF2-40B4-BE49-F238E27FC236}">
                <a16:creationId xmlns:a16="http://schemas.microsoft.com/office/drawing/2014/main" id="{8080EEB0-893C-43E4-A188-946C9821598B}"/>
              </a:ext>
            </a:extLst>
          </p:cNvPr>
          <p:cNvCxnSpPr>
            <a:cxnSpLocks/>
          </p:cNvCxnSpPr>
          <p:nvPr/>
        </p:nvCxnSpPr>
        <p:spPr>
          <a:xfrm>
            <a:off x="4312542" y="1641243"/>
            <a:ext cx="1188781" cy="11286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row: Right 67">
            <a:extLst>
              <a:ext uri="{FF2B5EF4-FFF2-40B4-BE49-F238E27FC236}">
                <a16:creationId xmlns:a16="http://schemas.microsoft.com/office/drawing/2014/main" id="{AEAC9EA4-3AED-4D13-9A00-EC5D31357CB9}"/>
              </a:ext>
            </a:extLst>
          </p:cNvPr>
          <p:cNvSpPr/>
          <p:nvPr/>
        </p:nvSpPr>
        <p:spPr>
          <a:xfrm rot="10800000">
            <a:off x="5605776" y="2272317"/>
            <a:ext cx="328613" cy="21849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Arrow: Right 72">
            <a:extLst>
              <a:ext uri="{FF2B5EF4-FFF2-40B4-BE49-F238E27FC236}">
                <a16:creationId xmlns:a16="http://schemas.microsoft.com/office/drawing/2014/main" id="{27BCA5E8-A69A-4FB9-9A88-4E3CEFE3863B}"/>
              </a:ext>
            </a:extLst>
          </p:cNvPr>
          <p:cNvSpPr/>
          <p:nvPr/>
        </p:nvSpPr>
        <p:spPr>
          <a:xfrm>
            <a:off x="5605776" y="3007857"/>
            <a:ext cx="328613" cy="21849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: Rounded Corners 4">
            <a:extLst>
              <a:ext uri="{FF2B5EF4-FFF2-40B4-BE49-F238E27FC236}">
                <a16:creationId xmlns:a16="http://schemas.microsoft.com/office/drawing/2014/main" id="{A434724E-42E7-491B-8C37-6050DAD306F5}"/>
              </a:ext>
            </a:extLst>
          </p:cNvPr>
          <p:cNvSpPr/>
          <p:nvPr/>
        </p:nvSpPr>
        <p:spPr>
          <a:xfrm>
            <a:off x="1732324" y="4057766"/>
            <a:ext cx="1873563" cy="4700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Platorm</a:t>
            </a: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Package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1">
            <a:extLst>
              <a:ext uri="{FF2B5EF4-FFF2-40B4-BE49-F238E27FC236}">
                <a16:creationId xmlns:a16="http://schemas.microsoft.com/office/drawing/2014/main" id="{C021E66F-1097-483D-98A0-3DC4B86C9644}"/>
              </a:ext>
            </a:extLst>
          </p:cNvPr>
          <p:cNvSpPr/>
          <p:nvPr/>
        </p:nvSpPr>
        <p:spPr>
          <a:xfrm>
            <a:off x="1734303" y="2363960"/>
            <a:ext cx="1873563" cy="47129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Intent Package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A4C6C6EF-F929-40C6-BFE1-34F747DB61FC}"/>
              </a:ext>
            </a:extLst>
          </p:cNvPr>
          <p:cNvSpPr txBox="1"/>
          <p:nvPr/>
        </p:nvSpPr>
        <p:spPr>
          <a:xfrm>
            <a:off x="1607830" y="2053299"/>
            <a:ext cx="21720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Xatkit</a:t>
            </a:r>
            <a:r>
              <a:rPr kumimoji="0" lang="fr-FR" sz="135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Modeling </a:t>
            </a:r>
            <a:r>
              <a:rPr kumimoji="0" lang="fr-FR" sz="135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Language</a:t>
            </a:r>
            <a:endParaRPr kumimoji="0" lang="en-GB" sz="135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: Rounded Corners 89">
            <a:extLst>
              <a:ext uri="{FF2B5EF4-FFF2-40B4-BE49-F238E27FC236}">
                <a16:creationId xmlns:a16="http://schemas.microsoft.com/office/drawing/2014/main" id="{3A4CCB5F-3876-4D14-99CE-DE91CB80F3EB}"/>
              </a:ext>
            </a:extLst>
          </p:cNvPr>
          <p:cNvSpPr/>
          <p:nvPr/>
        </p:nvSpPr>
        <p:spPr>
          <a:xfrm>
            <a:off x="1667575" y="2052187"/>
            <a:ext cx="2004694" cy="2565082"/>
          </a:xfrm>
          <a:prstGeom prst="roundRect">
            <a:avLst>
              <a:gd name="adj" fmla="val 65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Arrow: Right 62">
            <a:extLst>
              <a:ext uri="{FF2B5EF4-FFF2-40B4-BE49-F238E27FC236}">
                <a16:creationId xmlns:a16="http://schemas.microsoft.com/office/drawing/2014/main" id="{2FB41E95-A33D-48C7-BFAF-B981662A5676}"/>
              </a:ext>
            </a:extLst>
          </p:cNvPr>
          <p:cNvSpPr/>
          <p:nvPr/>
        </p:nvSpPr>
        <p:spPr>
          <a:xfrm>
            <a:off x="1373355" y="4168255"/>
            <a:ext cx="328613" cy="21849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Arrow: Right 61">
            <a:extLst>
              <a:ext uri="{FF2B5EF4-FFF2-40B4-BE49-F238E27FC236}">
                <a16:creationId xmlns:a16="http://schemas.microsoft.com/office/drawing/2014/main" id="{9FCA4D03-C351-4631-9804-4D3396654EFC}"/>
              </a:ext>
            </a:extLst>
          </p:cNvPr>
          <p:cNvSpPr/>
          <p:nvPr/>
        </p:nvSpPr>
        <p:spPr>
          <a:xfrm>
            <a:off x="1369156" y="3341164"/>
            <a:ext cx="328613" cy="21849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42">
            <a:extLst>
              <a:ext uri="{FF2B5EF4-FFF2-40B4-BE49-F238E27FC236}">
                <a16:creationId xmlns:a16="http://schemas.microsoft.com/office/drawing/2014/main" id="{E8FB4A77-19B0-470C-B723-E2743944CDBC}"/>
              </a:ext>
            </a:extLst>
          </p:cNvPr>
          <p:cNvSpPr txBox="1"/>
          <p:nvPr/>
        </p:nvSpPr>
        <p:spPr>
          <a:xfrm>
            <a:off x="7234897" y="2266874"/>
            <a:ext cx="74892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Chatbot</a:t>
            </a:r>
            <a:endParaRPr kumimoji="0" lang="fr-FR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Arrow: Left-Right 59">
            <a:extLst>
              <a:ext uri="{FF2B5EF4-FFF2-40B4-BE49-F238E27FC236}">
                <a16:creationId xmlns:a16="http://schemas.microsoft.com/office/drawing/2014/main" id="{9899E5F2-B419-45BA-B918-F86F500B592B}"/>
              </a:ext>
            </a:extLst>
          </p:cNvPr>
          <p:cNvSpPr/>
          <p:nvPr/>
        </p:nvSpPr>
        <p:spPr>
          <a:xfrm>
            <a:off x="6889524" y="2997667"/>
            <a:ext cx="330148" cy="215222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29">
            <a:extLst>
              <a:ext uri="{FF2B5EF4-FFF2-40B4-BE49-F238E27FC236}">
                <a16:creationId xmlns:a16="http://schemas.microsoft.com/office/drawing/2014/main" id="{AB9B97F4-B088-4226-B743-D48FA4EC93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814" y="2252505"/>
            <a:ext cx="315816" cy="315816"/>
          </a:xfrm>
          <a:prstGeom prst="rect">
            <a:avLst/>
          </a:prstGeom>
        </p:spPr>
      </p:pic>
      <p:pic>
        <p:nvPicPr>
          <p:cNvPr id="27" name="Picture 32">
            <a:extLst>
              <a:ext uri="{FF2B5EF4-FFF2-40B4-BE49-F238E27FC236}">
                <a16:creationId xmlns:a16="http://schemas.microsoft.com/office/drawing/2014/main" id="{E3F7EDF1-6343-4AC1-A479-6A5B105DA1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94" y="2664723"/>
            <a:ext cx="410633" cy="401588"/>
          </a:xfrm>
          <a:prstGeom prst="rect">
            <a:avLst/>
          </a:prstGeom>
        </p:spPr>
      </p:pic>
      <p:sp>
        <p:nvSpPr>
          <p:cNvPr id="28" name="TextBox 40">
            <a:extLst>
              <a:ext uri="{FF2B5EF4-FFF2-40B4-BE49-F238E27FC236}">
                <a16:creationId xmlns:a16="http://schemas.microsoft.com/office/drawing/2014/main" id="{E3731F04-8000-4664-B9F1-8A740F4BDA4B}"/>
              </a:ext>
            </a:extLst>
          </p:cNvPr>
          <p:cNvSpPr txBox="1"/>
          <p:nvPr/>
        </p:nvSpPr>
        <p:spPr>
          <a:xfrm>
            <a:off x="5803458" y="1610825"/>
            <a:ext cx="1195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Instant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Messaging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Platforms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Straight Connector 69">
            <a:extLst>
              <a:ext uri="{FF2B5EF4-FFF2-40B4-BE49-F238E27FC236}">
                <a16:creationId xmlns:a16="http://schemas.microsoft.com/office/drawing/2014/main" id="{D75B968A-B6C5-418C-9B15-E66035C7D21C}"/>
              </a:ext>
            </a:extLst>
          </p:cNvPr>
          <p:cNvCxnSpPr>
            <a:cxnSpLocks/>
          </p:cNvCxnSpPr>
          <p:nvPr/>
        </p:nvCxnSpPr>
        <p:spPr>
          <a:xfrm>
            <a:off x="6001813" y="1933575"/>
            <a:ext cx="0" cy="1897380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22">
            <a:extLst>
              <a:ext uri="{FF2B5EF4-FFF2-40B4-BE49-F238E27FC236}">
                <a16:creationId xmlns:a16="http://schemas.microsoft.com/office/drawing/2014/main" id="{12989E05-67CE-4CF5-8C03-DAD5A6B43373}"/>
              </a:ext>
            </a:extLst>
          </p:cNvPr>
          <p:cNvSpPr txBox="1"/>
          <p:nvPr/>
        </p:nvSpPr>
        <p:spPr>
          <a:xfrm>
            <a:off x="4268700" y="2078762"/>
            <a:ext cx="12732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Xatkit</a:t>
            </a:r>
            <a:r>
              <a:rPr kumimoji="0" lang="fr-FR" sz="135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Runtime</a:t>
            </a:r>
            <a:endParaRPr kumimoji="0" lang="en-GB" sz="135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: Rounded Corners 58">
            <a:extLst>
              <a:ext uri="{FF2B5EF4-FFF2-40B4-BE49-F238E27FC236}">
                <a16:creationId xmlns:a16="http://schemas.microsoft.com/office/drawing/2014/main" id="{87F7079F-A7E0-45FA-81AA-4857C746A37B}"/>
              </a:ext>
            </a:extLst>
          </p:cNvPr>
          <p:cNvSpPr/>
          <p:nvPr/>
        </p:nvSpPr>
        <p:spPr>
          <a:xfrm>
            <a:off x="1733840" y="3212043"/>
            <a:ext cx="1873563" cy="47129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Execution</a:t>
            </a: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Package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Arrow: Right 68">
            <a:extLst>
              <a:ext uri="{FF2B5EF4-FFF2-40B4-BE49-F238E27FC236}">
                <a16:creationId xmlns:a16="http://schemas.microsoft.com/office/drawing/2014/main" id="{9D9AA10A-9A45-4DEF-911F-F0775C533B53}"/>
              </a:ext>
            </a:extLst>
          </p:cNvPr>
          <p:cNvSpPr/>
          <p:nvPr/>
        </p:nvSpPr>
        <p:spPr>
          <a:xfrm>
            <a:off x="1369156" y="2490135"/>
            <a:ext cx="328613" cy="21849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" name="Straight Arrow Connector 2">
            <a:extLst>
              <a:ext uri="{FF2B5EF4-FFF2-40B4-BE49-F238E27FC236}">
                <a16:creationId xmlns:a16="http://schemas.microsoft.com/office/drawing/2014/main" id="{1A598FC1-E977-4A2B-A63C-A1D52520838E}"/>
              </a:ext>
            </a:extLst>
          </p:cNvPr>
          <p:cNvCxnSpPr>
            <a:cxnSpLocks/>
            <a:stCxn id="31" idx="0"/>
            <a:endCxn id="18" idx="2"/>
          </p:cNvCxnSpPr>
          <p:nvPr/>
        </p:nvCxnSpPr>
        <p:spPr>
          <a:xfrm flipV="1">
            <a:off x="2670621" y="2835250"/>
            <a:ext cx="464" cy="376793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10">
            <a:extLst>
              <a:ext uri="{FF2B5EF4-FFF2-40B4-BE49-F238E27FC236}">
                <a16:creationId xmlns:a16="http://schemas.microsoft.com/office/drawing/2014/main" id="{1B1BFDB5-8327-4836-BE73-AFCC1CE6660C}"/>
              </a:ext>
            </a:extLst>
          </p:cNvPr>
          <p:cNvCxnSpPr>
            <a:cxnSpLocks/>
            <a:stCxn id="17" idx="0"/>
            <a:endCxn id="31" idx="2"/>
          </p:cNvCxnSpPr>
          <p:nvPr/>
        </p:nvCxnSpPr>
        <p:spPr>
          <a:xfrm flipV="1">
            <a:off x="2669106" y="3683333"/>
            <a:ext cx="1516" cy="374433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2">
            <a:extLst>
              <a:ext uri="{FF2B5EF4-FFF2-40B4-BE49-F238E27FC236}">
                <a16:creationId xmlns:a16="http://schemas.microsoft.com/office/drawing/2014/main" id="{02A46C73-A52D-4A2E-A322-9F1791C3B1B8}"/>
              </a:ext>
            </a:extLst>
          </p:cNvPr>
          <p:cNvSpPr txBox="1"/>
          <p:nvPr/>
        </p:nvSpPr>
        <p:spPr>
          <a:xfrm>
            <a:off x="2345929" y="2882251"/>
            <a:ext cx="4235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uses</a:t>
            </a:r>
            <a:endParaRPr kumimoji="0" lang="en-GB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63">
            <a:extLst>
              <a:ext uri="{FF2B5EF4-FFF2-40B4-BE49-F238E27FC236}">
                <a16:creationId xmlns:a16="http://schemas.microsoft.com/office/drawing/2014/main" id="{7012D722-36F9-4561-9C36-0B63D60CB482}"/>
              </a:ext>
            </a:extLst>
          </p:cNvPr>
          <p:cNvSpPr txBox="1"/>
          <p:nvPr/>
        </p:nvSpPr>
        <p:spPr>
          <a:xfrm>
            <a:off x="2360594" y="3678107"/>
            <a:ext cx="4235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uses</a:t>
            </a:r>
            <a:endParaRPr kumimoji="0" lang="en-GB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7">
            <a:extLst>
              <a:ext uri="{FF2B5EF4-FFF2-40B4-BE49-F238E27FC236}">
                <a16:creationId xmlns:a16="http://schemas.microsoft.com/office/drawing/2014/main" id="{2801D32C-AA23-44E0-9AAE-6376B1C6DE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959" y="4046952"/>
            <a:ext cx="484469" cy="484469"/>
          </a:xfrm>
          <a:prstGeom prst="rect">
            <a:avLst/>
          </a:prstGeom>
        </p:spPr>
      </p:pic>
      <p:pic>
        <p:nvPicPr>
          <p:cNvPr id="38" name="Picture 47">
            <a:extLst>
              <a:ext uri="{FF2B5EF4-FFF2-40B4-BE49-F238E27FC236}">
                <a16:creationId xmlns:a16="http://schemas.microsoft.com/office/drawing/2014/main" id="{17A1DE59-E6C0-45FD-A18E-59C1AD8C5E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38" y="1396451"/>
            <a:ext cx="177857" cy="204347"/>
          </a:xfrm>
          <a:prstGeom prst="rect">
            <a:avLst/>
          </a:prstGeom>
        </p:spPr>
      </p:pic>
      <p:pic>
        <p:nvPicPr>
          <p:cNvPr id="39" name="Picture 50">
            <a:extLst>
              <a:ext uri="{FF2B5EF4-FFF2-40B4-BE49-F238E27FC236}">
                <a16:creationId xmlns:a16="http://schemas.microsoft.com/office/drawing/2014/main" id="{5A6B1D0D-D82B-42F6-9DAF-B7F726A6BA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542" y="1389311"/>
            <a:ext cx="210204" cy="204347"/>
          </a:xfrm>
          <a:prstGeom prst="rect">
            <a:avLst/>
          </a:prstGeom>
        </p:spPr>
      </p:pic>
      <p:cxnSp>
        <p:nvCxnSpPr>
          <p:cNvPr id="40" name="Straight Connector 83">
            <a:extLst>
              <a:ext uri="{FF2B5EF4-FFF2-40B4-BE49-F238E27FC236}">
                <a16:creationId xmlns:a16="http://schemas.microsoft.com/office/drawing/2014/main" id="{32DB77EA-9413-42CE-9B7F-FBC3445BE43A}"/>
              </a:ext>
            </a:extLst>
          </p:cNvPr>
          <p:cNvCxnSpPr>
            <a:cxnSpLocks/>
          </p:cNvCxnSpPr>
          <p:nvPr/>
        </p:nvCxnSpPr>
        <p:spPr>
          <a:xfrm>
            <a:off x="1697769" y="1654791"/>
            <a:ext cx="1944911" cy="0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85">
            <a:extLst>
              <a:ext uri="{FF2B5EF4-FFF2-40B4-BE49-F238E27FC236}">
                <a16:creationId xmlns:a16="http://schemas.microsoft.com/office/drawing/2014/main" id="{EFAB542F-7743-4D92-AAD5-BD8C6D7B7479}"/>
              </a:ext>
            </a:extLst>
          </p:cNvPr>
          <p:cNvSpPr txBox="1"/>
          <p:nvPr/>
        </p:nvSpPr>
        <p:spPr>
          <a:xfrm>
            <a:off x="1828703" y="1200244"/>
            <a:ext cx="1799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Platform-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independent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chatbot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definition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2" name="Picture 53">
            <a:extLst>
              <a:ext uri="{FF2B5EF4-FFF2-40B4-BE49-F238E27FC236}">
                <a16:creationId xmlns:a16="http://schemas.microsoft.com/office/drawing/2014/main" id="{6B33FC3E-5DE3-4909-9CDC-71C368043CF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76" y="2487052"/>
            <a:ext cx="613700" cy="613700"/>
          </a:xfrm>
          <a:prstGeom prst="rect">
            <a:avLst/>
          </a:prstGeom>
        </p:spPr>
      </p:pic>
      <p:pic>
        <p:nvPicPr>
          <p:cNvPr id="43" name="Picture 57">
            <a:extLst>
              <a:ext uri="{FF2B5EF4-FFF2-40B4-BE49-F238E27FC236}">
                <a16:creationId xmlns:a16="http://schemas.microsoft.com/office/drawing/2014/main" id="{541214C8-F668-497D-9BDE-DB242194011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66" y="3113912"/>
            <a:ext cx="405765" cy="405765"/>
          </a:xfrm>
          <a:prstGeom prst="rect">
            <a:avLst/>
          </a:prstGeom>
        </p:spPr>
      </p:pic>
      <p:cxnSp>
        <p:nvCxnSpPr>
          <p:cNvPr id="44" name="Straight Connector 101">
            <a:extLst>
              <a:ext uri="{FF2B5EF4-FFF2-40B4-BE49-F238E27FC236}">
                <a16:creationId xmlns:a16="http://schemas.microsoft.com/office/drawing/2014/main" id="{46A3D24F-4CA5-435D-AECA-E2F25298FE23}"/>
              </a:ext>
            </a:extLst>
          </p:cNvPr>
          <p:cNvCxnSpPr>
            <a:cxnSpLocks/>
          </p:cNvCxnSpPr>
          <p:nvPr/>
        </p:nvCxnSpPr>
        <p:spPr>
          <a:xfrm>
            <a:off x="6793653" y="1933561"/>
            <a:ext cx="0" cy="1897380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02">
            <a:extLst>
              <a:ext uri="{FF2B5EF4-FFF2-40B4-BE49-F238E27FC236}">
                <a16:creationId xmlns:a16="http://schemas.microsoft.com/office/drawing/2014/main" id="{70DD71B6-D158-4D76-9D95-7F64C226ABD2}"/>
              </a:ext>
            </a:extLst>
          </p:cNvPr>
          <p:cNvSpPr txBox="1"/>
          <p:nvPr/>
        </p:nvSpPr>
        <p:spPr>
          <a:xfrm>
            <a:off x="5802463" y="3526229"/>
            <a:ext cx="1195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External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Services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6" name="Straight Connector 103">
            <a:extLst>
              <a:ext uri="{FF2B5EF4-FFF2-40B4-BE49-F238E27FC236}">
                <a16:creationId xmlns:a16="http://schemas.microsoft.com/office/drawing/2014/main" id="{C73218CC-2B5F-49E0-9492-E0080EF27F8E}"/>
              </a:ext>
            </a:extLst>
          </p:cNvPr>
          <p:cNvCxnSpPr>
            <a:cxnSpLocks/>
          </p:cNvCxnSpPr>
          <p:nvPr/>
        </p:nvCxnSpPr>
        <p:spPr>
          <a:xfrm flipH="1">
            <a:off x="6128823" y="3118280"/>
            <a:ext cx="549430" cy="0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row: Right 109">
            <a:extLst>
              <a:ext uri="{FF2B5EF4-FFF2-40B4-BE49-F238E27FC236}">
                <a16:creationId xmlns:a16="http://schemas.microsoft.com/office/drawing/2014/main" id="{9D914C09-F79C-4B7E-BFDC-6068E83CC99B}"/>
              </a:ext>
            </a:extLst>
          </p:cNvPr>
          <p:cNvSpPr/>
          <p:nvPr/>
        </p:nvSpPr>
        <p:spPr>
          <a:xfrm rot="16200000">
            <a:off x="4726295" y="3645091"/>
            <a:ext cx="328613" cy="21849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110">
            <a:extLst>
              <a:ext uri="{FF2B5EF4-FFF2-40B4-BE49-F238E27FC236}">
                <a16:creationId xmlns:a16="http://schemas.microsoft.com/office/drawing/2014/main" id="{D0F65C4D-5EBD-4A55-84EC-32E3A1661DDC}"/>
              </a:ext>
            </a:extLst>
          </p:cNvPr>
          <p:cNvSpPr txBox="1"/>
          <p:nvPr/>
        </p:nvSpPr>
        <p:spPr>
          <a:xfrm>
            <a:off x="3623020" y="4135402"/>
            <a:ext cx="11958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Deployment</a:t>
            </a:r>
            <a:endParaRPr kumimoji="0" lang="fr-FR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Configuration</a:t>
            </a:r>
            <a:endParaRPr kumimoji="0" lang="en-GB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E002D77-1310-4F6D-BDE2-EF6A0CB502DC}"/>
              </a:ext>
            </a:extLst>
          </p:cNvPr>
          <p:cNvSpPr/>
          <p:nvPr/>
        </p:nvSpPr>
        <p:spPr>
          <a:xfrm>
            <a:off x="1611833" y="2013118"/>
            <a:ext cx="2139314" cy="2643179"/>
          </a:xfrm>
          <a:prstGeom prst="rect">
            <a:avLst/>
          </a:prstGeom>
          <a:noFill/>
          <a:ln w="19050">
            <a:solidFill>
              <a:srgbClr val="EE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0" name="Picture 49" descr="A close up of a sign&#10;&#10;Description automatically generated">
            <a:extLst>
              <a:ext uri="{FF2B5EF4-FFF2-40B4-BE49-F238E27FC236}">
                <a16:creationId xmlns:a16="http://schemas.microsoft.com/office/drawing/2014/main" id="{DAA49FC6-EF77-4787-A084-D2888B4CB1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014" y="535762"/>
            <a:ext cx="470336" cy="47033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5726B54-BF46-4020-9F9C-2272FE033AA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60" y="2619479"/>
            <a:ext cx="721685" cy="721685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08B9991-6F66-4660-B998-534DFCD619A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60" y="3975880"/>
            <a:ext cx="721685" cy="721685"/>
          </a:xfrm>
          <a:prstGeom prst="rect">
            <a:avLst/>
          </a:prstGeom>
        </p:spPr>
      </p:pic>
      <p:sp>
        <p:nvSpPr>
          <p:cNvPr id="53" name="TextBox 41">
            <a:extLst>
              <a:ext uri="{FF2B5EF4-FFF2-40B4-BE49-F238E27FC236}">
                <a16:creationId xmlns:a16="http://schemas.microsoft.com/office/drawing/2014/main" id="{FBD08B55-63F9-44F7-A8AB-3C27BD6E0B3F}"/>
              </a:ext>
            </a:extLst>
          </p:cNvPr>
          <p:cNvSpPr txBox="1"/>
          <p:nvPr/>
        </p:nvSpPr>
        <p:spPr>
          <a:xfrm>
            <a:off x="492011" y="3475230"/>
            <a:ext cx="80502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Platform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Designer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16B3497E-4078-4E39-907E-B3C0C6FFDAF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280" y="2791048"/>
            <a:ext cx="721685" cy="72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45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6487AF4F-1D59-4A63-B3BB-8680D16B5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72011"/>
            <a:ext cx="5544616" cy="4166764"/>
          </a:xfrm>
        </p:spPr>
      </p:pic>
      <p:sp>
        <p:nvSpPr>
          <p:cNvPr id="11" name="1 Título">
            <a:extLst>
              <a:ext uri="{FF2B5EF4-FFF2-40B4-BE49-F238E27FC236}">
                <a16:creationId xmlns:a16="http://schemas.microsoft.com/office/drawing/2014/main" id="{50C38164-5528-4526-9407-85472D89FE83}"/>
              </a:ext>
            </a:extLst>
          </p:cNvPr>
          <p:cNvSpPr txBox="1">
            <a:spLocks/>
          </p:cNvSpPr>
          <p:nvPr/>
        </p:nvSpPr>
        <p:spPr>
          <a:xfrm>
            <a:off x="457200" y="261949"/>
            <a:ext cx="8229600" cy="475562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err="1"/>
              <a:t>Example</a:t>
            </a:r>
            <a:r>
              <a:rPr lang="es-ES" dirty="0"/>
              <a:t>: </a:t>
            </a:r>
            <a:r>
              <a:rPr lang="es-ES" dirty="0" err="1"/>
              <a:t>Saving</a:t>
            </a:r>
            <a:r>
              <a:rPr lang="es-ES" dirty="0"/>
              <a:t> </a:t>
            </a:r>
            <a:r>
              <a:rPr lang="es-ES" dirty="0" err="1"/>
              <a:t>maintainers</a:t>
            </a:r>
            <a:r>
              <a:rPr lang="es-ES" dirty="0"/>
              <a:t>’ time – </a:t>
            </a:r>
            <a:r>
              <a:rPr lang="es-ES" dirty="0" err="1"/>
              <a:t>Chatbot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reporting</a:t>
            </a:r>
            <a:r>
              <a:rPr lang="es-ES" dirty="0"/>
              <a:t> </a:t>
            </a:r>
            <a:r>
              <a:rPr lang="es-ES" dirty="0" err="1"/>
              <a:t>errors</a:t>
            </a:r>
            <a:endParaRPr lang="en-U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61CE02F-706B-470C-B4D6-C19D4202F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791" y="627534"/>
            <a:ext cx="3496163" cy="34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3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BCF68FB-5F47-4ACC-A009-54E75493B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0"/>
            <a:ext cx="5134476" cy="51435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1387931-70A9-4077-95DB-B61D441C7238}"/>
              </a:ext>
            </a:extLst>
          </p:cNvPr>
          <p:cNvSpPr txBox="1"/>
          <p:nvPr/>
        </p:nvSpPr>
        <p:spPr>
          <a:xfrm>
            <a:off x="5940152" y="1347614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collect</a:t>
            </a:r>
            <a:r>
              <a:rPr lang="es-ES" dirty="0"/>
              <a:t> </a:t>
            </a:r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info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need</a:t>
            </a:r>
            <a:r>
              <a:rPr lang="es-ES" dirty="0"/>
              <a:t>. </a:t>
            </a:r>
          </a:p>
          <a:p>
            <a:endParaRPr lang="es-ES" dirty="0"/>
          </a:p>
          <a:p>
            <a:r>
              <a:rPr lang="es-ES" dirty="0" err="1"/>
              <a:t>We</a:t>
            </a:r>
            <a:r>
              <a:rPr lang="es-ES" dirty="0"/>
              <a:t> can define a </a:t>
            </a:r>
            <a:r>
              <a:rPr lang="es-ES" dirty="0" err="1"/>
              <a:t>partial</a:t>
            </a:r>
            <a:r>
              <a:rPr lang="es-ES" dirty="0"/>
              <a:t> </a:t>
            </a:r>
            <a:r>
              <a:rPr lang="es-ES" dirty="0" err="1"/>
              <a:t>order</a:t>
            </a:r>
            <a:r>
              <a:rPr lang="es-ES" dirty="0"/>
              <a:t>, </a:t>
            </a:r>
            <a:r>
              <a:rPr lang="es-ES" dirty="0" err="1"/>
              <a:t>collect</a:t>
            </a:r>
            <a:r>
              <a:rPr lang="es-ES" dirty="0"/>
              <a:t> </a:t>
            </a:r>
            <a:r>
              <a:rPr lang="es-ES" dirty="0" err="1"/>
              <a:t>parameters</a:t>
            </a:r>
            <a:r>
              <a:rPr lang="es-ES" dirty="0"/>
              <a:t>, define </a:t>
            </a:r>
            <a:r>
              <a:rPr lang="es-ES" dirty="0" err="1"/>
              <a:t>enumerations</a:t>
            </a:r>
            <a:r>
              <a:rPr lang="es-ES" dirty="0"/>
              <a:t>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65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CD4CD3E-F884-4AF8-A8B8-AF6599DDC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23478"/>
            <a:ext cx="6896100" cy="32861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1391A71-5D9F-4562-B221-46D6537DD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076" y="3651870"/>
            <a:ext cx="65151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78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1785618-760E-4A56-9BD3-C3C835873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BC9764D-AEC1-4075-9DF4-E6C11853DA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0094" y="1729490"/>
            <a:ext cx="1810581" cy="814002"/>
          </a:xfrm>
          <a:prstGeom prst="rect">
            <a:avLst/>
          </a:prstGeom>
        </p:spPr>
      </p:pic>
      <p:pic>
        <p:nvPicPr>
          <p:cNvPr id="14" name="Picture 2" descr="Logo UOC">
            <a:extLst>
              <a:ext uri="{FF2B5EF4-FFF2-40B4-BE49-F238E27FC236}">
                <a16:creationId xmlns:a16="http://schemas.microsoft.com/office/drawing/2014/main" id="{BE894989-6218-43F9-ACC9-7A3F9651B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142" y="1618063"/>
            <a:ext cx="897939" cy="130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2A3554D-C88A-47ED-9887-A72ACFF71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1628991"/>
            <a:ext cx="2442509" cy="1015001"/>
          </a:xfrm>
          <a:prstGeom prst="rect">
            <a:avLst/>
          </a:prstGeom>
        </p:spPr>
      </p:pic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7D8B0F95-A213-4BDF-8152-26004E1ED3A4}"/>
              </a:ext>
            </a:extLst>
          </p:cNvPr>
          <p:cNvSpPr txBox="1">
            <a:spLocks/>
          </p:cNvSpPr>
          <p:nvPr/>
        </p:nvSpPr>
        <p:spPr>
          <a:xfrm>
            <a:off x="3065052" y="1487288"/>
            <a:ext cx="760843" cy="11547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ca" sz="6000" b="1" dirty="0"/>
              <a:t>+</a:t>
            </a:r>
            <a:endParaRPr lang="ca" sz="6000" dirty="0">
              <a:latin typeface="HelveticaNeueLT Com 45 Lt" panose="020B0403020202020204" pitchFamily="34" charset="0"/>
            </a:endParaRP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AD9C0BA7-F707-4E1A-83DF-A179E31991CD}"/>
              </a:ext>
            </a:extLst>
          </p:cNvPr>
          <p:cNvSpPr txBox="1">
            <a:spLocks/>
          </p:cNvSpPr>
          <p:nvPr/>
        </p:nvSpPr>
        <p:spPr>
          <a:xfrm>
            <a:off x="5159666" y="1487287"/>
            <a:ext cx="760843" cy="11547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ca" sz="6000" b="1" dirty="0"/>
              <a:t>=</a:t>
            </a:r>
            <a:endParaRPr lang="ca" sz="6000" dirty="0">
              <a:latin typeface="HelveticaNeueLT Com 45 Lt" panose="020B040302020202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20AC29BE-7161-44F4-9F88-7ECB7BA7E5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9" t="52401" r="73" b="19058"/>
          <a:stretch/>
        </p:blipFill>
        <p:spPr>
          <a:xfrm>
            <a:off x="2420216" y="3496587"/>
            <a:ext cx="398178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64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C8B94FB-560B-4292-8CC9-49142B9B3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034" y="1981423"/>
            <a:ext cx="1092717" cy="143933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8F4CE04-3D1E-406C-9BF9-3B4A2AD1B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590" y="738645"/>
            <a:ext cx="937658" cy="124677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8940D2F-C597-47B1-B805-3A104C7F9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7280" y="756762"/>
            <a:ext cx="953114" cy="12673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3692C1B-FD3D-40AF-AAA0-AA9084490F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9293" y="738646"/>
            <a:ext cx="1004633" cy="128284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1AB4B97-0A89-431C-84A2-54B4565D64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8777" y="792750"/>
            <a:ext cx="947962" cy="125708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CEFB72C-5BDB-43DF-941C-A8E4B030C3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1786" y="2052971"/>
            <a:ext cx="905429" cy="122915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6CD05CD-3571-4EF9-80A8-6C0EA51437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5090" y="2068425"/>
            <a:ext cx="940837" cy="12241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E3409BB-3C56-4712-820E-09C161BED0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5162" y="2052971"/>
            <a:ext cx="966128" cy="122915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F192358-0FAC-432A-911D-10971D1ADB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61193" y="2086407"/>
            <a:ext cx="915546" cy="124433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F8A02B6-8FB0-4DED-B69A-9784E89C38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70651" y="3349679"/>
            <a:ext cx="992168" cy="139679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9676813-4DCB-4196-B6F8-637DA35275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95508" y="3330740"/>
            <a:ext cx="1092717" cy="140977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166FB9E-D5A9-4EDC-ADBD-DC4B3A324C5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29729" y="3367317"/>
            <a:ext cx="1115364" cy="152867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7E74DE3-E6F2-418B-A1A2-BDD84059FD0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0673" y="2082513"/>
            <a:ext cx="888304" cy="88830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57894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canovasi\Desktop\in3\mission-Flickr-clement1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7" b="8137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99992" y="205979"/>
            <a:ext cx="4644008" cy="857250"/>
          </a:xfrm>
        </p:spPr>
        <p:txBody>
          <a:bodyPr/>
          <a:lstStyle/>
          <a:p>
            <a:r>
              <a:rPr lang="ca-ES" dirty="0" err="1">
                <a:solidFill>
                  <a:schemeClr val="bg1"/>
                </a:solidFill>
              </a:rPr>
              <a:t>Our</a:t>
            </a:r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dirty="0" err="1">
                <a:solidFill>
                  <a:schemeClr val="bg1"/>
                </a:solidFill>
              </a:rPr>
              <a:t>mission</a:t>
            </a:r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44008" y="1200150"/>
            <a:ext cx="4392488" cy="371544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We are interested in the broad area of systems and </a:t>
            </a:r>
            <a:r>
              <a:rPr lang="en-US" sz="3600" b="1" dirty="0">
                <a:solidFill>
                  <a:schemeClr val="bg1"/>
                </a:solidFill>
              </a:rPr>
              <a:t>software engineering</a:t>
            </a:r>
            <a:r>
              <a:rPr lang="en-US" dirty="0">
                <a:solidFill>
                  <a:schemeClr val="bg1"/>
                </a:solidFill>
              </a:rPr>
              <a:t>, especially promoting the rigorous use of </a:t>
            </a:r>
            <a:r>
              <a:rPr lang="en-US" sz="3600" b="1" dirty="0">
                <a:solidFill>
                  <a:schemeClr val="bg1"/>
                </a:solidFill>
              </a:rPr>
              <a:t>models and engineering principles </a:t>
            </a:r>
            <a:r>
              <a:rPr lang="en-US" dirty="0">
                <a:solidFill>
                  <a:schemeClr val="bg1"/>
                </a:solidFill>
              </a:rPr>
              <a:t>while keeping an eye on the most unpredictable element in any project: the </a:t>
            </a:r>
            <a:r>
              <a:rPr lang="en-US" sz="3600" b="1" dirty="0">
                <a:solidFill>
                  <a:schemeClr val="bg1"/>
                </a:solidFill>
              </a:rPr>
              <a:t>people</a:t>
            </a:r>
            <a:r>
              <a:rPr lang="en-US" dirty="0">
                <a:solidFill>
                  <a:schemeClr val="bg1"/>
                </a:solidFill>
              </a:rPr>
              <a:t>. </a:t>
            </a:r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-36512" y="4948014"/>
            <a:ext cx="1331700" cy="21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sz="600">
                <a:solidFill>
                  <a:schemeClr val="bg1"/>
                </a:solidFill>
              </a:rPr>
              <a:t>Flickr/clement127</a:t>
            </a:r>
            <a:endParaRPr lang="ca-ES" sz="600" dirty="0">
              <a:solidFill>
                <a:schemeClr val="bg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75B741E-E274-474F-9067-E054133AF190}"/>
              </a:ext>
            </a:extLst>
          </p:cNvPr>
          <p:cNvSpPr/>
          <p:nvPr/>
        </p:nvSpPr>
        <p:spPr>
          <a:xfrm>
            <a:off x="390924" y="1923678"/>
            <a:ext cx="8645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Create</a:t>
            </a:r>
            <a:r>
              <a:rPr lang="es-E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5400" b="1" i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Better</a:t>
            </a:r>
            <a:r>
              <a:rPr lang="es-E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Software </a:t>
            </a:r>
            <a:r>
              <a:rPr lang="es-ES" sz="5400" b="1" i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Faster</a:t>
            </a:r>
            <a:endParaRPr lang="es-ES" sz="5400" b="1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endParaRPr lang="fr-FR" dirty="0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B2C3AAC9-EC41-413C-AD73-E548C285D5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643836"/>
              </p:ext>
            </p:extLst>
          </p:nvPr>
        </p:nvGraphicFramePr>
        <p:xfrm>
          <a:off x="107504" y="-273124"/>
          <a:ext cx="9001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lecha: a la izquierda y derecha 2">
            <a:extLst>
              <a:ext uri="{FF2B5EF4-FFF2-40B4-BE49-F238E27FC236}">
                <a16:creationId xmlns:a16="http://schemas.microsoft.com/office/drawing/2014/main" id="{DA4F151F-CAFB-4741-BEC2-5AFEDD3705F4}"/>
              </a:ext>
            </a:extLst>
          </p:cNvPr>
          <p:cNvSpPr/>
          <p:nvPr/>
        </p:nvSpPr>
        <p:spPr>
          <a:xfrm>
            <a:off x="2627784" y="3147814"/>
            <a:ext cx="720080" cy="432048"/>
          </a:xfrm>
          <a:prstGeom prst="leftRightArrow">
            <a:avLst/>
          </a:prstGeom>
          <a:solidFill>
            <a:srgbClr val="00B050"/>
          </a:solidFill>
          <a:ln>
            <a:solidFill>
              <a:srgbClr val="A5C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echa: a la izquierda y derecha 6">
            <a:extLst>
              <a:ext uri="{FF2B5EF4-FFF2-40B4-BE49-F238E27FC236}">
                <a16:creationId xmlns:a16="http://schemas.microsoft.com/office/drawing/2014/main" id="{3F198F9C-2331-438B-AF96-49B34235A744}"/>
              </a:ext>
            </a:extLst>
          </p:cNvPr>
          <p:cNvSpPr/>
          <p:nvPr/>
        </p:nvSpPr>
        <p:spPr>
          <a:xfrm>
            <a:off x="5868144" y="3216594"/>
            <a:ext cx="720080" cy="432048"/>
          </a:xfrm>
          <a:prstGeom prst="leftRightArrow">
            <a:avLst/>
          </a:prstGeom>
          <a:solidFill>
            <a:srgbClr val="00B050"/>
          </a:solidFill>
          <a:ln>
            <a:solidFill>
              <a:srgbClr val="A5C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echa: curvada hacia arriba 3">
            <a:extLst>
              <a:ext uri="{FF2B5EF4-FFF2-40B4-BE49-F238E27FC236}">
                <a16:creationId xmlns:a16="http://schemas.microsoft.com/office/drawing/2014/main" id="{940B85F5-D2A2-459F-8095-612DDFF296D1}"/>
              </a:ext>
            </a:extLst>
          </p:cNvPr>
          <p:cNvSpPr/>
          <p:nvPr/>
        </p:nvSpPr>
        <p:spPr>
          <a:xfrm>
            <a:off x="2339752" y="4227934"/>
            <a:ext cx="5256584" cy="874589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med" len="lg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lecha: curvada hacia arriba 9">
            <a:extLst>
              <a:ext uri="{FF2B5EF4-FFF2-40B4-BE49-F238E27FC236}">
                <a16:creationId xmlns:a16="http://schemas.microsoft.com/office/drawing/2014/main" id="{E464324F-A465-4D67-A2A1-CDD988C6B7D4}"/>
              </a:ext>
            </a:extLst>
          </p:cNvPr>
          <p:cNvSpPr/>
          <p:nvPr/>
        </p:nvSpPr>
        <p:spPr>
          <a:xfrm flipH="1" flipV="1">
            <a:off x="1403648" y="1542332"/>
            <a:ext cx="6408712" cy="957410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med" len="lg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0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1907704" y="1923678"/>
            <a:ext cx="5309699" cy="1159799"/>
          </a:xfrm>
        </p:spPr>
        <p:txBody>
          <a:bodyPr/>
          <a:lstStyle/>
          <a:p>
            <a:pPr lvl="0"/>
            <a:r>
              <a:rPr lang="nn-NO" dirty="0"/>
              <a:t>Featured Lines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05822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462790" y="141480"/>
            <a:ext cx="8229600" cy="475562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Open Data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All</a:t>
            </a:r>
            <a:r>
              <a:rPr lang="es-ES" dirty="0"/>
              <a:t> – </a:t>
            </a:r>
            <a:r>
              <a:rPr lang="es-ES" dirty="0" err="1"/>
              <a:t>National</a:t>
            </a:r>
            <a:r>
              <a:rPr lang="es-ES" dirty="0"/>
              <a:t> </a:t>
            </a:r>
            <a:r>
              <a:rPr lang="es-ES" dirty="0" err="1"/>
              <a:t>Research</a:t>
            </a:r>
            <a:r>
              <a:rPr lang="es-ES" dirty="0"/>
              <a:t> Project</a:t>
            </a:r>
            <a:endParaRPr lang="en-US" dirty="0"/>
          </a:p>
        </p:txBody>
      </p:sp>
      <p:pic>
        <p:nvPicPr>
          <p:cNvPr id="6146" name="Picture 2" descr="C:\Users\jcanovasi\Dropbox\postdoc2\som\2016ProjecteNacional\submission\images\over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71550"/>
            <a:ext cx="7609422" cy="413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@opendata-for-all">
            <a:extLst>
              <a:ext uri="{FF2B5EF4-FFF2-40B4-BE49-F238E27FC236}">
                <a16:creationId xmlns:a16="http://schemas.microsoft.com/office/drawing/2014/main" id="{982B7189-D5A2-421B-8551-266201A0E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1945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891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E024B09-7430-4276-8229-FC0B108454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75606"/>
            <a:ext cx="7599048" cy="2910598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D5A10BF7-AA46-4A0C-8B81-2DA869DF5266}"/>
              </a:ext>
            </a:extLst>
          </p:cNvPr>
          <p:cNvSpPr txBox="1">
            <a:spLocks/>
          </p:cNvSpPr>
          <p:nvPr/>
        </p:nvSpPr>
        <p:spPr>
          <a:xfrm>
            <a:off x="457200" y="261949"/>
            <a:ext cx="8229600" cy="475562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kinds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APIs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421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B5ADBA-FAD7-4A32-B5B6-2EF40DB5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Rich Club behavior in Open Source">
            <a:extLst>
              <a:ext uri="{FF2B5EF4-FFF2-40B4-BE49-F238E27FC236}">
                <a16:creationId xmlns:a16="http://schemas.microsoft.com/office/drawing/2014/main" id="{116C56EF-0731-413E-9CAB-ED1823568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3818"/>
            <a:ext cx="9144000" cy="37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14597FF6-36A5-43AD-BC2E-672E7839A8F8}"/>
              </a:ext>
            </a:extLst>
          </p:cNvPr>
          <p:cNvSpPr txBox="1">
            <a:spLocks/>
          </p:cNvSpPr>
          <p:nvPr/>
        </p:nvSpPr>
        <p:spPr>
          <a:xfrm>
            <a:off x="457200" y="261948"/>
            <a:ext cx="8229600" cy="751869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err="1"/>
              <a:t>Organization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open </a:t>
            </a:r>
            <a:r>
              <a:rPr lang="es-ES" dirty="0" err="1"/>
              <a:t>source</a:t>
            </a:r>
            <a:r>
              <a:rPr lang="es-ES" dirty="0"/>
              <a:t> </a:t>
            </a:r>
            <a:r>
              <a:rPr lang="es-ES" dirty="0" err="1"/>
              <a:t>communities</a:t>
            </a:r>
            <a:r>
              <a:rPr lang="es-ES" dirty="0"/>
              <a:t>: </a:t>
            </a:r>
            <a:r>
              <a:rPr lang="es-ES" dirty="0" err="1"/>
              <a:t>rich</a:t>
            </a:r>
            <a:r>
              <a:rPr lang="es-ES" dirty="0"/>
              <a:t>-club, </a:t>
            </a:r>
            <a:r>
              <a:rPr lang="es-ES" dirty="0" err="1"/>
              <a:t>nestedness</a:t>
            </a:r>
            <a:r>
              <a:rPr lang="es-ES" dirty="0"/>
              <a:t>, </a:t>
            </a:r>
            <a:r>
              <a:rPr lang="es-ES" dirty="0" err="1"/>
              <a:t>modularity</a:t>
            </a:r>
            <a:r>
              <a:rPr lang="es-ES" dirty="0"/>
              <a:t>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7671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Amari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5560</TotalTime>
  <Words>370</Words>
  <Application>Microsoft Office PowerPoint</Application>
  <PresentationFormat>Presentación en pantalla (16:9)</PresentationFormat>
  <Paragraphs>91</Paragraphs>
  <Slides>19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19</vt:i4>
      </vt:variant>
    </vt:vector>
  </HeadingPairs>
  <TitlesOfParts>
    <vt:vector size="32" baseType="lpstr">
      <vt:lpstr>Arial</vt:lpstr>
      <vt:lpstr>Bernard MT Condensed</vt:lpstr>
      <vt:lpstr>Calibri</vt:lpstr>
      <vt:lpstr>Calibri Light</vt:lpstr>
      <vt:lpstr>HelveticaNeueLT Com 45 Lt</vt:lpstr>
      <vt:lpstr>Source Sans Pro</vt:lpstr>
      <vt:lpstr>StarSymbol</vt:lpstr>
      <vt:lpstr>Times</vt:lpstr>
      <vt:lpstr>Verdana</vt:lpstr>
      <vt:lpstr>Wingdings</vt:lpstr>
      <vt:lpstr>Tema de Office</vt:lpstr>
      <vt:lpstr>1_Tema de Office</vt:lpstr>
      <vt:lpstr>Office Theme</vt:lpstr>
      <vt:lpstr>SOM Research Lab</vt:lpstr>
      <vt:lpstr>Presentación de PowerPoint</vt:lpstr>
      <vt:lpstr>Presentación de PowerPoint</vt:lpstr>
      <vt:lpstr>Our mission</vt:lpstr>
      <vt:lpstr>Presentación de PowerPoint</vt:lpstr>
      <vt:lpstr>Featured Lines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Xatkit – A spin-off applying MDE to the world of (chat)bots </vt:lpstr>
      <vt:lpstr>Chatbots are complex systems</vt:lpstr>
      <vt:lpstr>Xatkit Framework</vt:lpstr>
      <vt:lpstr>Xatkit Framework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jcabot</dc:creator>
  <cp:lastModifiedBy>Jordi Cabot</cp:lastModifiedBy>
  <cp:revision>180</cp:revision>
  <dcterms:created xsi:type="dcterms:W3CDTF">2016-06-14T11:24:31Z</dcterms:created>
  <dcterms:modified xsi:type="dcterms:W3CDTF">2019-11-24T12:50:56Z</dcterms:modified>
</cp:coreProperties>
</file>